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259" r:id="rId5"/>
    <p:sldId id="260" r:id="rId6"/>
    <p:sldId id="261" r:id="rId7"/>
    <p:sldId id="262" r:id="rId8"/>
    <p:sldId id="263" r:id="rId9"/>
    <p:sldId id="289" r:id="rId10"/>
    <p:sldId id="264" r:id="rId11"/>
    <p:sldId id="266" r:id="rId12"/>
    <p:sldId id="290" r:id="rId13"/>
    <p:sldId id="267" r:id="rId14"/>
    <p:sldId id="291"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10" autoAdjust="0"/>
    <p:restoredTop sz="94660"/>
  </p:normalViewPr>
  <p:slideViewPr>
    <p:cSldViewPr snapToGrid="0">
      <p:cViewPr>
        <p:scale>
          <a:sx n="66" d="100"/>
          <a:sy n="66" d="100"/>
        </p:scale>
        <p:origin x="-1134"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80569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74490881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8109222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93E6B52-C19F-4D3E-ADB9-0977D067EB1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356145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153489151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195230040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33649032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266196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93E6B52-C19F-4D3E-ADB9-0977D067EB15}" type="slidenum">
              <a:rPr lang="en-US" smtClean="0"/>
              <a:t>‹#›</a:t>
            </a:fld>
            <a:endParaRPr lang="en-US"/>
          </a:p>
        </p:txBody>
      </p:sp>
    </p:spTree>
    <p:extLst>
      <p:ext uri="{BB962C8B-B14F-4D97-AF65-F5344CB8AC3E}">
        <p14:creationId xmlns:p14="http://schemas.microsoft.com/office/powerpoint/2010/main" val="2308943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4562347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E3E69-D210-45C0-AF66-5A21E5AC0E9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33330134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681891049"/>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E3E69-D210-45C0-AF66-5A21E5AC0E90}"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796658500"/>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E3E69-D210-45C0-AF66-5A21E5AC0E9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40160150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E4E3E69-D210-45C0-AF66-5A21E5AC0E90}"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27703155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231774775"/>
      </p:ext>
    </p:extLst>
  </p:cSld>
  <p:clrMapOvr>
    <a:masterClrMapping/>
  </p:clrMapOvr>
  <p:transition spd="slow">
    <p:fade/>
  </p:transition>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E3E69-D210-45C0-AF66-5A21E5AC0E9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E6B52-C19F-4D3E-ADB9-0977D067EB15}" type="slidenum">
              <a:rPr lang="en-US" smtClean="0"/>
              <a:t>‹#›</a:t>
            </a:fld>
            <a:endParaRPr lang="en-US"/>
          </a:p>
        </p:txBody>
      </p:sp>
    </p:spTree>
    <p:extLst>
      <p:ext uri="{BB962C8B-B14F-4D97-AF65-F5344CB8AC3E}">
        <p14:creationId xmlns:p14="http://schemas.microsoft.com/office/powerpoint/2010/main" val="3162186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4E3E69-D210-45C0-AF66-5A21E5AC0E90}" type="datetimeFigureOut">
              <a:rPr lang="en-US" smtClean="0"/>
              <a:t>11/27/2018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3E6B52-C19F-4D3E-ADB9-0977D067EB15}" type="slidenum">
              <a:rPr lang="en-US" smtClean="0"/>
              <a:t>‹#›</a:t>
            </a:fld>
            <a:endParaRPr lang="en-US"/>
          </a:p>
        </p:txBody>
      </p:sp>
    </p:spTree>
    <p:extLst>
      <p:ext uri="{BB962C8B-B14F-4D97-AF65-F5344CB8AC3E}">
        <p14:creationId xmlns:p14="http://schemas.microsoft.com/office/powerpoint/2010/main" val="1042506215"/>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ransition spd="slow">
    <p:fade/>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goo.gl/F9kor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odayinfographic.com/67-rainy-days-in-different-cities-around-the-worl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xiaoji-chen.com/blog/2012/health-infoscape-on-wired-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iteeno.com/%d8%aa%d9%88%d9%84%db%8c%d8%af-%d9%85%d8%ad%d8%aa%d9%88%d8%a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oo.gl/NE4Vb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065" y="2385367"/>
            <a:ext cx="8144134" cy="1373070"/>
          </a:xfrm>
        </p:spPr>
        <p:txBody>
          <a:bodyPr/>
          <a:lstStyle/>
          <a:p>
            <a:r>
              <a:rPr lang="fa-IR" dirty="0" smtClean="0">
                <a:cs typeface="B Titr" panose="00000700000000000000" pitchFamily="2" charset="-78"/>
              </a:rPr>
              <a:t>بسم الله الرحمن الرحيم</a:t>
            </a:r>
            <a:endParaRPr lang="en-US" dirty="0">
              <a:cs typeface="B Titr" panose="00000700000000000000" pitchFamily="2" charset="-78"/>
            </a:endParaRPr>
          </a:p>
        </p:txBody>
      </p:sp>
    </p:spTree>
    <p:extLst>
      <p:ext uri="{BB962C8B-B14F-4D97-AF65-F5344CB8AC3E}">
        <p14:creationId xmlns:p14="http://schemas.microsoft.com/office/powerpoint/2010/main" val="96878161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fontAlgn="base"/>
            <a:r>
              <a:rPr lang="fa-IR" sz="4000" dirty="0">
                <a:cs typeface="B Titr" panose="00000700000000000000" pitchFamily="2" charset="-78"/>
              </a:rPr>
              <a:t>   ۳ . خط </a:t>
            </a:r>
            <a:r>
              <a:rPr lang="fa-IR" sz="4000" dirty="0" smtClean="0">
                <a:cs typeface="B Titr" panose="00000700000000000000" pitchFamily="2" charset="-78"/>
              </a:rPr>
              <a:t>زمان يا تايم لاين</a:t>
            </a:r>
            <a:endParaRPr lang="fa-IR" sz="4000" dirty="0">
              <a:cs typeface="B Titr" panose="00000700000000000000" pitchFamily="2" charset="-78"/>
            </a:endParaRPr>
          </a:p>
        </p:txBody>
      </p:sp>
      <p:sp>
        <p:nvSpPr>
          <p:cNvPr id="3" name="Content Placeholder 2"/>
          <p:cNvSpPr>
            <a:spLocks noGrp="1"/>
          </p:cNvSpPr>
          <p:nvPr>
            <p:ph idx="1"/>
          </p:nvPr>
        </p:nvSpPr>
        <p:spPr>
          <a:xfrm>
            <a:off x="5487251" y="2298772"/>
            <a:ext cx="6223000" cy="4165527"/>
          </a:xfrm>
        </p:spPr>
        <p:txBody>
          <a:bodyPr>
            <a:noAutofit/>
          </a:bodyPr>
          <a:lstStyle/>
          <a:p>
            <a:pPr algn="justLow" rtl="1" fontAlgn="base"/>
            <a:r>
              <a:rPr lang="fa-IR" sz="3600" dirty="0">
                <a:cs typeface="B Nazanin" panose="00000400000000000000" pitchFamily="2" charset="-78"/>
              </a:rPr>
              <a:t>بسیاری از ما با خط زمان آشنا هستیم. خط زمان، مخاطب را به سفری تاریخی می‎برد. این شیوه بهترین انتخاب برای اطلاعاتی است که زمان و روند در آن‌ها اولویت دارد.  با توجه به نوع اطلاعات، طراحی یک خط زمان می‌تواند ساده یا پیچیده باشد و برای افرادی که به سفر و تاریخ علاقه‌مند هستند، بسیار جذاب است</a:t>
            </a:r>
            <a:r>
              <a:rPr lang="fa-IR" sz="3600" dirty="0" smtClean="0">
                <a:cs typeface="B Nazanin" panose="00000400000000000000" pitchFamily="2" charset="-78"/>
              </a:rPr>
              <a:t>.</a:t>
            </a:r>
            <a:endParaRPr lang="en-US" sz="3600" dirty="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054" r="25668"/>
          <a:stretch/>
        </p:blipFill>
        <p:spPr>
          <a:xfrm>
            <a:off x="330200" y="2165608"/>
            <a:ext cx="4953000" cy="4126984"/>
          </a:xfrm>
          <a:prstGeom prst="rect">
            <a:avLst/>
          </a:prstGeom>
        </p:spPr>
      </p:pic>
    </p:spTree>
    <p:extLst>
      <p:ext uri="{BB962C8B-B14F-4D97-AF65-F5344CB8AC3E}">
        <p14:creationId xmlns:p14="http://schemas.microsoft.com/office/powerpoint/2010/main" val="45355607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fontAlgn="base"/>
            <a:r>
              <a:rPr lang="fa-IR" sz="4800" dirty="0" smtClean="0">
                <a:cs typeface="B Titr" panose="00000700000000000000" pitchFamily="2" charset="-78"/>
              </a:rPr>
              <a:t>4 </a:t>
            </a:r>
            <a:r>
              <a:rPr lang="fa-IR" sz="4800" dirty="0">
                <a:cs typeface="B Titr" panose="00000700000000000000" pitchFamily="2" charset="-78"/>
              </a:rPr>
              <a:t>. مقایسه‎ای</a:t>
            </a:r>
          </a:p>
        </p:txBody>
      </p:sp>
      <p:sp>
        <p:nvSpPr>
          <p:cNvPr id="3" name="Content Placeholder 2"/>
          <p:cNvSpPr>
            <a:spLocks noGrp="1"/>
          </p:cNvSpPr>
          <p:nvPr>
            <p:ph idx="1"/>
          </p:nvPr>
        </p:nvSpPr>
        <p:spPr>
          <a:xfrm>
            <a:off x="680321" y="2336873"/>
            <a:ext cx="11054479" cy="3599316"/>
          </a:xfrm>
        </p:spPr>
        <p:txBody>
          <a:bodyPr>
            <a:noAutofit/>
          </a:bodyPr>
          <a:lstStyle/>
          <a:p>
            <a:pPr algn="justLow" rtl="1" fontAlgn="base"/>
            <a:r>
              <a:rPr lang="fa-IR" sz="4000" dirty="0">
                <a:cs typeface="B Nazanin" panose="00000400000000000000" pitchFamily="2" charset="-78"/>
              </a:rPr>
              <a:t>از اینفوگرافیک های مقایسه‌ای، برای نمایش تفاوت‌ها و مقایسه ویژگی‌های دو موضوع مختلف در کنار هم استفاده می‌شود. در طراحی این نوع از اینفوگرافیک ها، معمولاً صفحه به دو قسمت مساوی تقسیم شده و هر بخش به ارائه اطلاعات در مورد موضوعی خاص می‌پردازد و نهایتاً در یک نگاه کلی، مقایسه دو موضوع را امکانپذیر می‎سازد</a:t>
            </a:r>
            <a:r>
              <a:rPr lang="fa-IR" sz="4000" dirty="0" smtClean="0">
                <a:cs typeface="B Nazanin" panose="00000400000000000000" pitchFamily="2" charset="-78"/>
              </a:rPr>
              <a:t>.</a:t>
            </a:r>
            <a:endParaRPr lang="fa-IR" sz="4000" dirty="0">
              <a:cs typeface="B Nazanin" panose="00000400000000000000" pitchFamily="2" charset="-78"/>
            </a:endParaRPr>
          </a:p>
        </p:txBody>
      </p:sp>
    </p:spTree>
    <p:extLst>
      <p:ext uri="{BB962C8B-B14F-4D97-AF65-F5344CB8AC3E}">
        <p14:creationId xmlns:p14="http://schemas.microsoft.com/office/powerpoint/2010/main" val="250024084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520" y="2073282"/>
            <a:ext cx="5811919" cy="45405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909" y="2073282"/>
            <a:ext cx="5767977" cy="4506232"/>
          </a:xfrm>
          <a:prstGeom prst="rect">
            <a:avLst/>
          </a:prstGeom>
        </p:spPr>
      </p:pic>
    </p:spTree>
    <p:extLst>
      <p:ext uri="{BB962C8B-B14F-4D97-AF65-F5344CB8AC3E}">
        <p14:creationId xmlns:p14="http://schemas.microsoft.com/office/powerpoint/2010/main" val="33573411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fontAlgn="base"/>
            <a:r>
              <a:rPr lang="fa-IR" dirty="0">
                <a:cs typeface="B Titr" panose="00000700000000000000" pitchFamily="2" charset="-78"/>
              </a:rPr>
              <a:t> </a:t>
            </a:r>
            <a:r>
              <a:rPr lang="fa-IR" dirty="0" smtClean="0">
                <a:cs typeface="B Titr" panose="00000700000000000000" pitchFamily="2" charset="-78"/>
              </a:rPr>
              <a:t>5. </a:t>
            </a:r>
            <a:r>
              <a:rPr lang="fa-IR" dirty="0">
                <a:cs typeface="B Titr" panose="00000700000000000000" pitchFamily="2" charset="-78"/>
              </a:rPr>
              <a:t>اعداد شاخص</a:t>
            </a:r>
          </a:p>
        </p:txBody>
      </p:sp>
      <p:sp>
        <p:nvSpPr>
          <p:cNvPr id="3" name="Content Placeholder 2"/>
          <p:cNvSpPr>
            <a:spLocks noGrp="1"/>
          </p:cNvSpPr>
          <p:nvPr>
            <p:ph idx="1"/>
          </p:nvPr>
        </p:nvSpPr>
        <p:spPr>
          <a:xfrm>
            <a:off x="680321" y="2336873"/>
            <a:ext cx="10521079" cy="3599316"/>
          </a:xfrm>
        </p:spPr>
        <p:txBody>
          <a:bodyPr>
            <a:noAutofit/>
          </a:bodyPr>
          <a:lstStyle/>
          <a:p>
            <a:pPr algn="justLow" rtl="1" fontAlgn="base"/>
            <a:r>
              <a:rPr lang="fa-IR" sz="4000" dirty="0">
                <a:cs typeface="B Nazanin" panose="00000400000000000000" pitchFamily="2" charset="-78"/>
              </a:rPr>
              <a:t>از این نوع اینفوگرافیک ها، برای نمایش حجم قابل‌توجهی از اعداد، داده‌ها و آمارهای شاخص عددی استفاده می‌شود. معمولاً اعداد شاخص به‌صورت بزرگ‌تر (برجسته‎تر) و سایر مقادیر عددی در قالب نمودار نشان داده می‌شوند. همواره باید به این نکته توجه داشت که یک طرح خوب، باید مفهوم داده‌ها را به‌درستی بیان نماید</a:t>
            </a:r>
            <a:r>
              <a:rPr lang="fa-IR" sz="4000" dirty="0" smtClean="0">
                <a:cs typeface="B Nazanin" panose="00000400000000000000" pitchFamily="2" charset="-78"/>
              </a:rPr>
              <a:t>.</a:t>
            </a:r>
          </a:p>
          <a:p>
            <a:pPr algn="justLow" rtl="1" fontAlgn="base"/>
            <a:r>
              <a:rPr lang="fa-IR" sz="4000" dirty="0">
                <a:cs typeface="B Nazanin" panose="00000400000000000000" pitchFamily="2" charset="-78"/>
                <a:hlinkClick r:id="rId2"/>
              </a:rPr>
              <a:t/>
            </a:r>
            <a:br>
              <a:rPr lang="fa-IR" sz="4000" dirty="0">
                <a:cs typeface="B Nazanin" panose="00000400000000000000" pitchFamily="2" charset="-78"/>
                <a:hlinkClick r:id="rId2"/>
              </a:rPr>
            </a:br>
            <a:endParaRPr lang="en-US" sz="4000" dirty="0">
              <a:cs typeface="B Nazanin" panose="00000400000000000000" pitchFamily="2" charset="-78"/>
            </a:endParaRPr>
          </a:p>
        </p:txBody>
      </p:sp>
    </p:spTree>
    <p:extLst>
      <p:ext uri="{BB962C8B-B14F-4D97-AF65-F5344CB8AC3E}">
        <p14:creationId xmlns:p14="http://schemas.microsoft.com/office/powerpoint/2010/main" val="146312992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93815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fontAlgn="base"/>
            <a:r>
              <a:rPr lang="fa-IR" dirty="0" smtClean="0">
                <a:cs typeface="B Titr" panose="00000700000000000000" pitchFamily="2" charset="-78"/>
              </a:rPr>
              <a:t>6. </a:t>
            </a:r>
            <a:r>
              <a:rPr lang="fa-IR" dirty="0">
                <a:cs typeface="B Titr" panose="00000700000000000000" pitchFamily="2" charset="-78"/>
              </a:rPr>
              <a:t>خلاقانه (تصویری)</a:t>
            </a:r>
          </a:p>
        </p:txBody>
      </p:sp>
      <p:sp>
        <p:nvSpPr>
          <p:cNvPr id="3" name="Content Placeholder 2"/>
          <p:cNvSpPr>
            <a:spLocks noGrp="1"/>
          </p:cNvSpPr>
          <p:nvPr>
            <p:ph idx="1"/>
          </p:nvPr>
        </p:nvSpPr>
        <p:spPr>
          <a:xfrm>
            <a:off x="680321" y="2336872"/>
            <a:ext cx="10584579" cy="3708327"/>
          </a:xfrm>
        </p:spPr>
        <p:txBody>
          <a:bodyPr>
            <a:noAutofit/>
          </a:bodyPr>
          <a:lstStyle/>
          <a:p>
            <a:pPr algn="justLow" rtl="1" fontAlgn="base"/>
            <a:r>
              <a:rPr lang="fa-IR" sz="4000" dirty="0">
                <a:cs typeface="B Nazanin" panose="00000400000000000000" pitchFamily="2" charset="-78"/>
              </a:rPr>
              <a:t>از تصاویر و تکنیک عکاسی می‌توان برای نمایش تأثیرگذار اطلاعات استفاده نمود. اینفوگرافیک های خلاقانه معمولاً طراحی ساده‌ای دارند اما خلاقیت در آنها حرف اول را می‌زند. بهره‌گیری از عناصر زندگی روزمره می‌تواند در جذاب‌تر شدن یک طرح موثر باشد. همچنین برای ارائه اطلاعات تکمیلی در کنار تصویر، می‌توان از متن استفاده نمود.</a:t>
            </a:r>
          </a:p>
          <a:p>
            <a:pPr algn="justLow" rtl="1"/>
            <a:r>
              <a:rPr lang="fa-IR" sz="4000" dirty="0">
                <a:cs typeface="B Nazanin" panose="00000400000000000000" pitchFamily="2" charset="-78"/>
                <a:hlinkClick r:id="rId2"/>
              </a:rPr>
              <a:t/>
            </a:r>
            <a:br>
              <a:rPr lang="fa-IR" sz="4000" dirty="0">
                <a:cs typeface="B Nazanin" panose="00000400000000000000" pitchFamily="2" charset="-78"/>
                <a:hlinkClick r:id="rId2"/>
              </a:rPr>
            </a:br>
            <a:endParaRPr lang="en-US" sz="4000" dirty="0">
              <a:cs typeface="B Nazanin" panose="00000400000000000000" pitchFamily="2" charset="-78"/>
            </a:endParaRPr>
          </a:p>
        </p:txBody>
      </p:sp>
    </p:spTree>
    <p:extLst>
      <p:ext uri="{BB962C8B-B14F-4D97-AF65-F5344CB8AC3E}">
        <p14:creationId xmlns:p14="http://schemas.microsoft.com/office/powerpoint/2010/main" val="35885506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fontAlgn="base"/>
            <a:r>
              <a:rPr lang="fa-IR" dirty="0">
                <a:cs typeface="B Titr" panose="00000700000000000000" pitchFamily="2" charset="-78"/>
              </a:rPr>
              <a:t>  </a:t>
            </a:r>
            <a:r>
              <a:rPr lang="fa-IR" dirty="0" smtClean="0">
                <a:cs typeface="B Titr" panose="00000700000000000000" pitchFamily="2" charset="-78"/>
              </a:rPr>
              <a:t>7. </a:t>
            </a:r>
            <a:r>
              <a:rPr lang="fa-IR" dirty="0">
                <a:cs typeface="B Titr" panose="00000700000000000000" pitchFamily="2" charset="-78"/>
              </a:rPr>
              <a:t>دیداری‌سازی داده‌ها</a:t>
            </a:r>
          </a:p>
        </p:txBody>
      </p:sp>
      <p:sp>
        <p:nvSpPr>
          <p:cNvPr id="3" name="Content Placeholder 2"/>
          <p:cNvSpPr>
            <a:spLocks noGrp="1"/>
          </p:cNvSpPr>
          <p:nvPr>
            <p:ph idx="1"/>
          </p:nvPr>
        </p:nvSpPr>
        <p:spPr>
          <a:xfrm>
            <a:off x="680321" y="2336873"/>
            <a:ext cx="10609979" cy="3599316"/>
          </a:xfrm>
        </p:spPr>
        <p:txBody>
          <a:bodyPr>
            <a:noAutofit/>
          </a:bodyPr>
          <a:lstStyle/>
          <a:p>
            <a:pPr algn="justLow" rtl="1" fontAlgn="base"/>
            <a:r>
              <a:rPr lang="fa-IR" sz="4400" dirty="0">
                <a:cs typeface="B Nazanin" panose="00000400000000000000" pitchFamily="2" charset="-78"/>
              </a:rPr>
              <a:t>به کمک دیداری‌سازی داده‌ها می‌توان یک‌روند منطقی میان مجموعه‌ای از داده‌های پراکنده کشف نمود. همچنین با تشخیص ارتباط میان داده‌ها می‌توان تحلیل بهتری از مسائل ارائه نمود. باید در نظر داشت که کاربردی بودن این نوع طراحی اولویت دارد.</a:t>
            </a:r>
          </a:p>
          <a:p>
            <a:pPr algn="justLow" rtl="1"/>
            <a:r>
              <a:rPr lang="fa-IR" sz="4400" dirty="0">
                <a:cs typeface="B Nazanin" panose="00000400000000000000" pitchFamily="2" charset="-78"/>
                <a:hlinkClick r:id="rId2"/>
              </a:rPr>
              <a:t/>
            </a:r>
            <a:br>
              <a:rPr lang="fa-IR" sz="4400" dirty="0">
                <a:cs typeface="B Nazanin" panose="00000400000000000000" pitchFamily="2" charset="-78"/>
                <a:hlinkClick r:id="rId2"/>
              </a:rPr>
            </a:br>
            <a:endParaRPr lang="en-US" sz="4400" dirty="0">
              <a:cs typeface="B Nazanin" panose="00000400000000000000" pitchFamily="2" charset="-78"/>
            </a:endParaRPr>
          </a:p>
        </p:txBody>
      </p:sp>
    </p:spTree>
    <p:extLst>
      <p:ext uri="{BB962C8B-B14F-4D97-AF65-F5344CB8AC3E}">
        <p14:creationId xmlns:p14="http://schemas.microsoft.com/office/powerpoint/2010/main" val="161662537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مهم‌ترین علت استفاده از تصاویر اینفوگرافیک:</a:t>
            </a:r>
          </a:p>
        </p:txBody>
      </p:sp>
      <p:sp>
        <p:nvSpPr>
          <p:cNvPr id="3" name="Content Placeholder 2"/>
          <p:cNvSpPr>
            <a:spLocks noGrp="1"/>
          </p:cNvSpPr>
          <p:nvPr>
            <p:ph idx="1"/>
          </p:nvPr>
        </p:nvSpPr>
        <p:spPr>
          <a:xfrm>
            <a:off x="680321" y="2336873"/>
            <a:ext cx="10885603" cy="3599316"/>
          </a:xfrm>
        </p:spPr>
        <p:txBody>
          <a:bodyPr>
            <a:noAutofit/>
          </a:bodyPr>
          <a:lstStyle/>
          <a:p>
            <a:pPr algn="justLow" rtl="1"/>
            <a:r>
              <a:rPr lang="fa-IR" sz="4000" dirty="0">
                <a:cs typeface="B Nazanin" panose="00000400000000000000" pitchFamily="2" charset="-78"/>
              </a:rPr>
              <a:t>تصاویر اینفوگرافیک زمانی ابداع شد که کسانی که </a:t>
            </a:r>
            <a:r>
              <a:rPr lang="fa-IR" sz="4000" b="1" u="sng" dirty="0">
                <a:cs typeface="B Nazanin" panose="00000400000000000000" pitchFamily="2" charset="-78"/>
                <a:hlinkClick r:id="rId2"/>
              </a:rPr>
              <a:t>تولید محتوای سایت </a:t>
            </a:r>
            <a:r>
              <a:rPr lang="fa-IR" sz="4000" dirty="0">
                <a:cs typeface="B Nazanin" panose="00000400000000000000" pitchFamily="2" charset="-78"/>
              </a:rPr>
              <a:t>می کردند، به این نتیجه رسیدند، مخاطبان و کاربران اینترنتی علاقه زیادی به محتواهای طولانی ندارند. در واقع آن‌ها زمان زیادی را برای خواندن محتواهای طولانی صرف نمی‌کنند؛ بنابراین به دنبال راه‌های جایگزین بود. در تصاویر اینفوگرافیک تلاش می‌شود تا اطلاعات زیادی به صورت مختصر و به شکل تصویری در اختیار مخاطب قرار بگیرد. </a:t>
            </a:r>
            <a:endParaRPr lang="en-US" sz="4000" dirty="0">
              <a:cs typeface="B Nazanin" panose="00000400000000000000" pitchFamily="2" charset="-78"/>
            </a:endParaRPr>
          </a:p>
        </p:txBody>
      </p:sp>
    </p:spTree>
    <p:extLst>
      <p:ext uri="{BB962C8B-B14F-4D97-AF65-F5344CB8AC3E}">
        <p14:creationId xmlns:p14="http://schemas.microsoft.com/office/powerpoint/2010/main" val="47813765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10844414" cy="3599316"/>
          </a:xfrm>
        </p:spPr>
        <p:txBody>
          <a:bodyPr>
            <a:noAutofit/>
          </a:bodyPr>
          <a:lstStyle/>
          <a:p>
            <a:pPr algn="justLow" rtl="1"/>
            <a:r>
              <a:rPr lang="fa-IR" sz="6000" b="1" dirty="0">
                <a:cs typeface="B Nazanin" panose="00000400000000000000" pitchFamily="2" charset="-78"/>
              </a:rPr>
              <a:t>اینفوگرافیک ها</a:t>
            </a:r>
            <a:r>
              <a:rPr lang="fa-IR" sz="6000" dirty="0">
                <a:cs typeface="B Nazanin" panose="00000400000000000000" pitchFamily="2" charset="-78"/>
              </a:rPr>
              <a:t> بر اساس شیوه پیاده سازی به چهار دسته اصلی طبقه بندی می‌شوند: ایستا، پویا (اینفوموشن)، تعاملی و فیزیکی (سه بعدی</a:t>
            </a:r>
            <a:r>
              <a:rPr lang="fa-IR" sz="6000" dirty="0" smtClean="0">
                <a:cs typeface="B Nazanin" panose="00000400000000000000" pitchFamily="2" charset="-78"/>
              </a:rPr>
              <a:t>).</a:t>
            </a:r>
            <a:endParaRPr lang="fa-IR" sz="6000" dirty="0">
              <a:cs typeface="B Nazanin" panose="00000400000000000000" pitchFamily="2" charset="-78"/>
            </a:endParaRPr>
          </a:p>
        </p:txBody>
      </p:sp>
      <p:sp>
        <p:nvSpPr>
          <p:cNvPr id="4" name="Title 3"/>
          <p:cNvSpPr>
            <a:spLocks noGrp="1"/>
          </p:cNvSpPr>
          <p:nvPr>
            <p:ph type="title"/>
          </p:nvPr>
        </p:nvSpPr>
        <p:spPr/>
        <p:txBody>
          <a:bodyPr>
            <a:normAutofit/>
          </a:bodyPr>
          <a:lstStyle/>
          <a:p>
            <a:pPr algn="r"/>
            <a:r>
              <a:rPr lang="fa-IR" sz="4000" dirty="0">
                <a:cs typeface="B Titr" panose="00000700000000000000" pitchFamily="2" charset="-78"/>
              </a:rPr>
              <a:t>انواع </a:t>
            </a:r>
            <a:r>
              <a:rPr lang="fa-IR" sz="4400" dirty="0" smtClean="0">
                <a:cs typeface="B Titr" panose="00000700000000000000" pitchFamily="2" charset="-78"/>
              </a:rPr>
              <a:t>اینفوگرافیک</a:t>
            </a:r>
            <a:endParaRPr lang="en-US" sz="4000" dirty="0">
              <a:cs typeface="B Titr" panose="00000700000000000000" pitchFamily="2" charset="-78"/>
            </a:endParaRPr>
          </a:p>
        </p:txBody>
      </p:sp>
    </p:spTree>
    <p:extLst>
      <p:ext uri="{BB962C8B-B14F-4D97-AF65-F5344CB8AC3E}">
        <p14:creationId xmlns:p14="http://schemas.microsoft.com/office/powerpoint/2010/main" val="291578183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509" y="2207741"/>
            <a:ext cx="11096368" cy="3728448"/>
          </a:xfrm>
        </p:spPr>
        <p:txBody>
          <a:bodyPr>
            <a:noAutofit/>
          </a:bodyPr>
          <a:lstStyle/>
          <a:p>
            <a:pPr algn="justLow" rtl="1"/>
            <a:r>
              <a:rPr lang="fa-IR" sz="3600" dirty="0">
                <a:cs typeface="B Nazanin" panose="00000400000000000000" pitchFamily="2" charset="-78"/>
              </a:rPr>
              <a:t>اینفوگرافیک ایستا:کلیه اطلاعات در یک نگاه به صورت یک تصویر واحد نمایش داده می شوند.</a:t>
            </a:r>
          </a:p>
          <a:p>
            <a:pPr algn="justLow" rtl="1"/>
            <a:r>
              <a:rPr lang="fa-IR" sz="3600" dirty="0">
                <a:cs typeface="B Nazanin" panose="00000400000000000000" pitchFamily="2" charset="-78"/>
              </a:rPr>
              <a:t>اینفوگرافیک </a:t>
            </a:r>
            <a:r>
              <a:rPr lang="fa-IR" sz="3600" dirty="0" smtClean="0">
                <a:cs typeface="B Nazanin" panose="00000400000000000000" pitchFamily="2" charset="-78"/>
              </a:rPr>
              <a:t>پویا:</a:t>
            </a:r>
            <a:r>
              <a:rPr lang="en-US" sz="3600" dirty="0" smtClean="0">
                <a:cs typeface="B Nazanin" panose="00000400000000000000" pitchFamily="2" charset="-78"/>
              </a:rPr>
              <a:t> </a:t>
            </a:r>
            <a:r>
              <a:rPr lang="fa-IR" sz="3600" dirty="0" smtClean="0">
                <a:cs typeface="B Nazanin" panose="00000400000000000000" pitchFamily="2" charset="-78"/>
              </a:rPr>
              <a:t>اطلاعات </a:t>
            </a:r>
            <a:r>
              <a:rPr lang="fa-IR" sz="3600" dirty="0">
                <a:cs typeface="B Nazanin" panose="00000400000000000000" pitchFamily="2" charset="-78"/>
              </a:rPr>
              <a:t>در توالی خطی به صورت متحرک و انیمیشن ارائه می شوند.</a:t>
            </a:r>
          </a:p>
          <a:p>
            <a:pPr algn="justLow" rtl="1"/>
            <a:r>
              <a:rPr lang="fa-IR" sz="3600" dirty="0">
                <a:cs typeface="B Nazanin" panose="00000400000000000000" pitchFamily="2" charset="-78"/>
              </a:rPr>
              <a:t>اینفوگرافیک تعاملی</a:t>
            </a:r>
            <a:r>
              <a:rPr lang="fa-IR" sz="3600" dirty="0" smtClean="0">
                <a:cs typeface="B Nazanin" panose="00000400000000000000" pitchFamily="2" charset="-78"/>
              </a:rPr>
              <a:t>:</a:t>
            </a:r>
            <a:r>
              <a:rPr lang="en-US" sz="3600" dirty="0" smtClean="0">
                <a:cs typeface="B Nazanin" panose="00000400000000000000" pitchFamily="2" charset="-78"/>
              </a:rPr>
              <a:t> </a:t>
            </a:r>
            <a:r>
              <a:rPr lang="fa-IR" sz="3600" dirty="0" smtClean="0">
                <a:cs typeface="B Nazanin" panose="00000400000000000000" pitchFamily="2" charset="-78"/>
              </a:rPr>
              <a:t>اطلاعات </a:t>
            </a:r>
            <a:r>
              <a:rPr lang="fa-IR" sz="3600" dirty="0">
                <a:cs typeface="B Nazanin" panose="00000400000000000000" pitchFamily="2" charset="-78"/>
              </a:rPr>
              <a:t>معمولا در وب و بنا بر انتخاب کاربر به نمایش در می آید.</a:t>
            </a:r>
          </a:p>
          <a:p>
            <a:pPr algn="justLow" rtl="1"/>
            <a:r>
              <a:rPr lang="fa-IR" sz="3600" dirty="0">
                <a:cs typeface="B Nazanin" panose="00000400000000000000" pitchFamily="2" charset="-78"/>
              </a:rPr>
              <a:t>اینفوگرافیک فیزیکی</a:t>
            </a:r>
            <a:r>
              <a:rPr lang="fa-IR" sz="3600" dirty="0" smtClean="0">
                <a:cs typeface="B Nazanin" panose="00000400000000000000" pitchFamily="2" charset="-78"/>
              </a:rPr>
              <a:t>:</a:t>
            </a:r>
            <a:r>
              <a:rPr lang="en-US" sz="3600" dirty="0" smtClean="0">
                <a:cs typeface="B Nazanin" panose="00000400000000000000" pitchFamily="2" charset="-78"/>
              </a:rPr>
              <a:t> </a:t>
            </a:r>
            <a:r>
              <a:rPr lang="fa-IR" sz="3600" dirty="0" smtClean="0">
                <a:cs typeface="B Nazanin" panose="00000400000000000000" pitchFamily="2" charset="-78"/>
              </a:rPr>
              <a:t>اطلاعات </a:t>
            </a:r>
            <a:r>
              <a:rPr lang="fa-IR" sz="3600" dirty="0">
                <a:cs typeface="B Nazanin" panose="00000400000000000000" pitchFamily="2" charset="-78"/>
              </a:rPr>
              <a:t>در قالب یک حجم یا ماکت سه بعدی نشان داده می شوند.</a:t>
            </a:r>
          </a:p>
          <a:p>
            <a:pPr algn="justLow" rtl="1"/>
            <a:endParaRPr lang="en-US" sz="3600" dirty="0">
              <a:cs typeface="B Nazanin" panose="00000400000000000000" pitchFamily="2" charset="-78"/>
            </a:endParaRPr>
          </a:p>
          <a:p>
            <a:pPr algn="justLow" rtl="1"/>
            <a:endParaRPr lang="en-US" sz="3600" dirty="0">
              <a:cs typeface="B Nazanin" panose="00000400000000000000" pitchFamily="2" charset="-78"/>
            </a:endParaRPr>
          </a:p>
        </p:txBody>
      </p:sp>
    </p:spTree>
    <p:extLst>
      <p:ext uri="{BB962C8B-B14F-4D97-AF65-F5344CB8AC3E}">
        <p14:creationId xmlns:p14="http://schemas.microsoft.com/office/powerpoint/2010/main" val="2719159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21" y="740528"/>
            <a:ext cx="9613861" cy="1080938"/>
          </a:xfrm>
        </p:spPr>
        <p:txBody>
          <a:bodyPr>
            <a:noAutofit/>
          </a:bodyPr>
          <a:lstStyle/>
          <a:p>
            <a:pPr algn="r"/>
            <a:r>
              <a:rPr lang="fa-IR" sz="4400" b="1" dirty="0">
                <a:cs typeface="B Titr" panose="00000700000000000000" pitchFamily="2" charset="-78"/>
              </a:rPr>
              <a:t>مزایای محتوای اینفوگرافیک چیست</a:t>
            </a:r>
            <a:r>
              <a:rPr lang="fa-IR" sz="4400" b="1" dirty="0" smtClean="0">
                <a:cs typeface="B Titr" panose="00000700000000000000" pitchFamily="2" charset="-78"/>
              </a:rPr>
              <a:t>؟</a:t>
            </a:r>
            <a:endParaRPr lang="en-US" sz="4400" dirty="0">
              <a:cs typeface="B Titr" panose="00000700000000000000" pitchFamily="2" charset="-78"/>
            </a:endParaRPr>
          </a:p>
        </p:txBody>
      </p:sp>
      <p:sp>
        <p:nvSpPr>
          <p:cNvPr id="3" name="Content Placeholder 2"/>
          <p:cNvSpPr>
            <a:spLocks noGrp="1"/>
          </p:cNvSpPr>
          <p:nvPr>
            <p:ph idx="1"/>
          </p:nvPr>
        </p:nvSpPr>
        <p:spPr>
          <a:xfrm>
            <a:off x="354227" y="2345110"/>
            <a:ext cx="11327027" cy="4253397"/>
          </a:xfrm>
        </p:spPr>
        <p:txBody>
          <a:bodyPr>
            <a:noAutofit/>
          </a:bodyPr>
          <a:lstStyle/>
          <a:p>
            <a:pPr algn="justLow" rtl="1"/>
            <a:r>
              <a:rPr lang="fa-IR" sz="3200" dirty="0">
                <a:cs typeface="B Nazanin" panose="00000400000000000000" pitchFamily="2" charset="-78"/>
              </a:rPr>
              <a:t>مزایای استفاده از اینفوگرافیک برای تبلیغ‌کنندگان و بازاریابان کاملاً آشکار و روشن هستند. اینفوگرافی مؤثرترین راه برای انتقال پیام شما به مخاطبان است. برخلاف متون نوشتاری که نیازمند به‌صرف زمان و تمرکز هستند تا به‌دقت موردبررسی قرار بگیرند تصاویر به‌سادگی در یک‌لحظه درک می‌شوند. در نتیجه اگر شما </a:t>
            </a:r>
            <a:r>
              <a:rPr lang="fa-IR" sz="3200" b="1" dirty="0">
                <a:cs typeface="B Nazanin" panose="00000400000000000000" pitchFamily="2" charset="-78"/>
              </a:rPr>
              <a:t>محتوای اینفوگرافی</a:t>
            </a:r>
            <a:r>
              <a:rPr lang="fa-IR" sz="3200" dirty="0">
                <a:cs typeface="B Nazanin" panose="00000400000000000000" pitchFamily="2" charset="-78"/>
              </a:rPr>
              <a:t> را برای تبلیغ انتخاب کنید، مردم آن را می‌بینند و آن‌ها را بیشتر به یاد می‌سپارند و پیام آن تبلیغ نیز به‌سرعت دریافت می‌شود. این مسئله همچنین روند جدیدی در بازاریابی است و قطعا ترافیک بازدید بالایی به دنبال خواهد داشت. آن‌ها زبان را تا حدی تجزیه می‌کنند که دیگر اهمیت نخست، زبان نیست. حتی اگر کسی زبان شمارا نمی‌فهمد هنوز هم می‌تواند آنچه در تصویر توضیح داده‌شده را درک کند. </a:t>
            </a:r>
            <a:r>
              <a:rPr lang="en-US" sz="3200" dirty="0" smtClean="0">
                <a:cs typeface="B Nazanin" panose="00000400000000000000" pitchFamily="2" charset="-78"/>
              </a:rPr>
              <a:t>	</a:t>
            </a:r>
            <a:endParaRPr lang="en-US" sz="3200" dirty="0">
              <a:cs typeface="B Nazanin" panose="00000400000000000000" pitchFamily="2" charset="-78"/>
            </a:endParaRPr>
          </a:p>
        </p:txBody>
      </p:sp>
    </p:spTree>
    <p:extLst>
      <p:ext uri="{BB962C8B-B14F-4D97-AF65-F5344CB8AC3E}">
        <p14:creationId xmlns:p14="http://schemas.microsoft.com/office/powerpoint/2010/main" val="29773145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cs typeface="B Titr" panose="00000700000000000000" pitchFamily="2" charset="-78"/>
              </a:rPr>
              <a:t>آشنایی با شیوه ‏های مناسب طراحی </a:t>
            </a:r>
            <a:r>
              <a:rPr lang="fa-IR" sz="4000" dirty="0" smtClean="0">
                <a:cs typeface="B Titr" panose="00000700000000000000" pitchFamily="2" charset="-78"/>
              </a:rPr>
              <a:t>اینفوگرافیک</a:t>
            </a:r>
            <a:endParaRPr lang="en-US" dirty="0">
              <a:cs typeface="B Titr" panose="00000700000000000000" pitchFamily="2" charset="-78"/>
            </a:endParaRPr>
          </a:p>
        </p:txBody>
      </p:sp>
      <p:sp>
        <p:nvSpPr>
          <p:cNvPr id="3" name="Content Placeholder 2"/>
          <p:cNvSpPr>
            <a:spLocks noGrp="1"/>
          </p:cNvSpPr>
          <p:nvPr>
            <p:ph idx="1"/>
          </p:nvPr>
        </p:nvSpPr>
        <p:spPr>
          <a:xfrm>
            <a:off x="680321" y="2336873"/>
            <a:ext cx="10635379" cy="3599316"/>
          </a:xfrm>
        </p:spPr>
        <p:txBody>
          <a:bodyPr>
            <a:normAutofit/>
          </a:bodyPr>
          <a:lstStyle/>
          <a:p>
            <a:pPr algn="justLow" rtl="1"/>
            <a:r>
              <a:rPr lang="fa-IR" sz="4000" dirty="0" smtClean="0">
                <a:cs typeface="B Nazanin" panose="00000400000000000000" pitchFamily="2" charset="-78"/>
              </a:rPr>
              <a:t>شیوه‌های </a:t>
            </a:r>
            <a:r>
              <a:rPr lang="fa-IR" sz="4000" dirty="0">
                <a:cs typeface="B Nazanin" panose="00000400000000000000" pitchFamily="2" charset="-78"/>
              </a:rPr>
              <a:t>گوناگونی برای طراحی اینفوگرافیک وجود دارد که هریک مزایای خاص خود را دارند. یک اطلاع‌نگاشت اصولی، فارغ از اندازه و فن پیاده‌سازی، با روایت صحیح و منطقی اطلاعات، باید نتیجه‌گیری درستی از داده‌ها و اطلاعات ارائه دهد. ازاین‌رو آشنایی با انواع اینفوگرافیک ها و شیوه‌های نمایش صحیح اطلاعات، ضروری است.</a:t>
            </a:r>
            <a:endParaRPr lang="en-US" sz="4000" dirty="0">
              <a:cs typeface="B Nazanin" panose="00000400000000000000" pitchFamily="2" charset="-78"/>
            </a:endParaRPr>
          </a:p>
        </p:txBody>
      </p:sp>
    </p:spTree>
    <p:extLst>
      <p:ext uri="{BB962C8B-B14F-4D97-AF65-F5344CB8AC3E}">
        <p14:creationId xmlns:p14="http://schemas.microsoft.com/office/powerpoint/2010/main" val="237138746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fontAlgn="base"/>
            <a:r>
              <a:rPr lang="fa-IR" dirty="0">
                <a:cs typeface="B Titr" panose="00000700000000000000" pitchFamily="2" charset="-78"/>
              </a:rPr>
              <a:t>     ۱ . دیداری‌سازی مقالات</a:t>
            </a:r>
          </a:p>
        </p:txBody>
      </p:sp>
      <p:sp>
        <p:nvSpPr>
          <p:cNvPr id="3" name="Content Placeholder 2"/>
          <p:cNvSpPr>
            <a:spLocks noGrp="1"/>
          </p:cNvSpPr>
          <p:nvPr>
            <p:ph idx="1"/>
          </p:nvPr>
        </p:nvSpPr>
        <p:spPr>
          <a:xfrm>
            <a:off x="680321" y="2336873"/>
            <a:ext cx="10749679" cy="3599316"/>
          </a:xfrm>
        </p:spPr>
        <p:txBody>
          <a:bodyPr>
            <a:noAutofit/>
          </a:bodyPr>
          <a:lstStyle/>
          <a:p>
            <a:pPr algn="justLow" rtl="1"/>
            <a:r>
              <a:rPr lang="fa-IR" sz="4400" dirty="0">
                <a:cs typeface="B Nazanin" panose="00000400000000000000" pitchFamily="2" charset="-78"/>
              </a:rPr>
              <a:t>دیداری‌سازی مقالات در حقیقت شیوه ای است برای به تصویر درآوردن متون و مقالات طولانی. توصیه می‎شود مقادیر کیفی و متون کتاب‌ها، با این شیوه به تصویر درآیند. با این روش، فهم اطلاعات  آسان‌تر شده و بیشتر به اشتراک‌گذاشته می‎شود. انتخاب یک عنوان جذاب و تأثیرگذار برای آن اکیداً توصیه می‌شود.</a:t>
            </a:r>
            <a:endParaRPr lang="en-US" sz="4400" dirty="0">
              <a:cs typeface="B Nazanin" panose="00000400000000000000" pitchFamily="2" charset="-78"/>
            </a:endParaRPr>
          </a:p>
        </p:txBody>
      </p:sp>
    </p:spTree>
    <p:extLst>
      <p:ext uri="{BB962C8B-B14F-4D97-AF65-F5344CB8AC3E}">
        <p14:creationId xmlns:p14="http://schemas.microsoft.com/office/powerpoint/2010/main" val="336619400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fontAlgn="base"/>
            <a:r>
              <a:rPr lang="fa-IR" dirty="0">
                <a:cs typeface="B Titr" panose="00000700000000000000" pitchFamily="2" charset="-78"/>
              </a:rPr>
              <a:t>   ۲ . فلوچارت</a:t>
            </a:r>
          </a:p>
        </p:txBody>
      </p:sp>
      <p:sp>
        <p:nvSpPr>
          <p:cNvPr id="3" name="Content Placeholder 2"/>
          <p:cNvSpPr>
            <a:spLocks noGrp="1"/>
          </p:cNvSpPr>
          <p:nvPr>
            <p:ph idx="1"/>
          </p:nvPr>
        </p:nvSpPr>
        <p:spPr>
          <a:xfrm>
            <a:off x="5219700" y="2235342"/>
            <a:ext cx="6776282" cy="4013127"/>
          </a:xfrm>
        </p:spPr>
        <p:txBody>
          <a:bodyPr>
            <a:noAutofit/>
          </a:bodyPr>
          <a:lstStyle/>
          <a:p>
            <a:pPr algn="justLow" rtl="1" fontAlgn="base"/>
            <a:r>
              <a:rPr lang="fa-IR" sz="4800" dirty="0">
                <a:cs typeface="B Nazanin" panose="00000400000000000000" pitchFamily="2" charset="-78"/>
              </a:rPr>
              <a:t>یک فلوچارت می‌تواند با هدایت و ارائه گزینه‌های مشخص، کاربر را در رسیدن به پاسخ صحیح راهنمایی نماید. طراحی فلوچارت آسان است و مخاطبان ارتباط خوبی با آن برقرار می‌کنند</a:t>
            </a:r>
            <a:r>
              <a:rPr lang="fa-IR" sz="4800" dirty="0" smtClean="0">
                <a:cs typeface="B Nazanin" panose="00000400000000000000" pitchFamily="2" charset="-78"/>
              </a:rPr>
              <a:t>.</a:t>
            </a:r>
            <a:r>
              <a:rPr lang="fa-IR" sz="4800" dirty="0">
                <a:cs typeface="B Nazanin" panose="00000400000000000000" pitchFamily="2" charset="-78"/>
                <a:hlinkClick r:id="rId2"/>
              </a:rPr>
              <a:t/>
            </a:r>
            <a:br>
              <a:rPr lang="fa-IR" sz="4800" dirty="0">
                <a:cs typeface="B Nazanin" panose="00000400000000000000" pitchFamily="2" charset="-78"/>
                <a:hlinkClick r:id="rId2"/>
              </a:rPr>
            </a:br>
            <a:endParaRPr lang="en-US" sz="4800" dirty="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2235342"/>
            <a:ext cx="4867275" cy="4013127"/>
          </a:xfrm>
          <a:prstGeom prst="rect">
            <a:avLst/>
          </a:prstGeom>
        </p:spPr>
      </p:pic>
    </p:spTree>
    <p:extLst>
      <p:ext uri="{BB962C8B-B14F-4D97-AF65-F5344CB8AC3E}">
        <p14:creationId xmlns:p14="http://schemas.microsoft.com/office/powerpoint/2010/main" val="118211880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700" y="0"/>
            <a:ext cx="9601200" cy="6858000"/>
          </a:xfrm>
          <a:prstGeom prst="rect">
            <a:avLst/>
          </a:prstGeom>
        </p:spPr>
      </p:pic>
    </p:spTree>
    <p:extLst>
      <p:ext uri="{BB962C8B-B14F-4D97-AF65-F5344CB8AC3E}">
        <p14:creationId xmlns:p14="http://schemas.microsoft.com/office/powerpoint/2010/main" val="278288325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209</TotalTime>
  <Words>557</Words>
  <Application>Microsoft Office PowerPoint</Application>
  <PresentationFormat>Custom</PresentationFormat>
  <Paragraphs>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Berlin</vt:lpstr>
      <vt:lpstr>بسم الله الرحمن الرحيم</vt:lpstr>
      <vt:lpstr>مهم‌ترین علت استفاده از تصاویر اینفوگرافیک:</vt:lpstr>
      <vt:lpstr>انواع اینفوگرافیک</vt:lpstr>
      <vt:lpstr>PowerPoint Presentation</vt:lpstr>
      <vt:lpstr>مزایای محتوای اینفوگرافیک چیست؟</vt:lpstr>
      <vt:lpstr>آشنایی با شیوه ‏های مناسب طراحی اینفوگرافیک</vt:lpstr>
      <vt:lpstr>     ۱ . دیداری‌سازی مقالات</vt:lpstr>
      <vt:lpstr>   ۲ . فلوچارت</vt:lpstr>
      <vt:lpstr>PowerPoint Presentation</vt:lpstr>
      <vt:lpstr>   ۳ . خط زمان يا تايم لاين</vt:lpstr>
      <vt:lpstr>4 . مقایسه‎ای</vt:lpstr>
      <vt:lpstr>PowerPoint Presentation</vt:lpstr>
      <vt:lpstr> 5. اعداد شاخص</vt:lpstr>
      <vt:lpstr>PowerPoint Presentation</vt:lpstr>
      <vt:lpstr>6. خلاقانه (تصویری)</vt:lpstr>
      <vt:lpstr>  7. دیداری‌سازی داده‌ها</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14</cp:revision>
  <dcterms:created xsi:type="dcterms:W3CDTF">2018-10-29T06:55:32Z</dcterms:created>
  <dcterms:modified xsi:type="dcterms:W3CDTF">2018-11-27T05:12:46Z</dcterms:modified>
</cp:coreProperties>
</file>