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39" autoAdjust="0"/>
  </p:normalViewPr>
  <p:slideViewPr>
    <p:cSldViewPr>
      <p:cViewPr>
        <p:scale>
          <a:sx n="70" d="100"/>
          <a:sy n="70" d="100"/>
        </p:scale>
        <p:origin x="-1872" y="9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42900" y="4933072"/>
            <a:ext cx="6229350" cy="1524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342900" y="1911643"/>
            <a:ext cx="6229350" cy="26416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097720" y="4733502"/>
            <a:ext cx="2228850" cy="2117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531431" y="4733502"/>
            <a:ext cx="2228850" cy="2117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405261" y="4701736"/>
            <a:ext cx="34290" cy="6096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11/27/2018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42900" y="2032000"/>
            <a:ext cx="6172200" cy="6096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11/27/2018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673600"/>
            <a:ext cx="5943600" cy="18288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6611819"/>
            <a:ext cx="5943600" cy="1312981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514350" y="6555990"/>
            <a:ext cx="5943600" cy="5735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342900" y="2032000"/>
            <a:ext cx="3044952" cy="6096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3486150" y="2032000"/>
            <a:ext cx="3044952" cy="6096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11/27/2018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1866124"/>
            <a:ext cx="3030141" cy="1016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342900" y="2935861"/>
            <a:ext cx="3028950" cy="5218176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3487341" y="2935861"/>
            <a:ext cx="3028950" cy="5218176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07264"/>
            <a:ext cx="6172200" cy="1524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3486150" y="1866124"/>
            <a:ext cx="3030141" cy="1016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22209" y="2906959"/>
            <a:ext cx="2811780" cy="211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566160" y="2906959"/>
            <a:ext cx="2811780" cy="211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342900" y="609600"/>
            <a:ext cx="4686300" cy="7620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86350" y="2133600"/>
            <a:ext cx="1488186" cy="49784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5086350" y="609600"/>
            <a:ext cx="1485900" cy="14224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2050" y="609600"/>
            <a:ext cx="1543050" cy="14224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609600"/>
            <a:ext cx="4514850" cy="74168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72050" y="2133600"/>
            <a:ext cx="1543050" cy="58928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342900" y="1930401"/>
            <a:ext cx="6172200" cy="623781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4343400" y="8271556"/>
            <a:ext cx="1943100" cy="512064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11/27/2018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1600200" y="8271556"/>
            <a:ext cx="268605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6307931" y="8242041"/>
            <a:ext cx="457200" cy="6096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342900" y="203200"/>
            <a:ext cx="6172200" cy="16256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r" rtl="1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rtl="1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81000"/>
            <a:ext cx="6172200" cy="685800"/>
          </a:xfrm>
        </p:spPr>
        <p:txBody>
          <a:bodyPr>
            <a:normAutofit/>
          </a:bodyPr>
          <a:lstStyle/>
          <a:p>
            <a:pPr algn="ctr"/>
            <a:r>
              <a:rPr lang="fa-IR" sz="2200" b="1" dirty="0" smtClean="0">
                <a:solidFill>
                  <a:schemeClr val="bg1"/>
                </a:solidFill>
                <a:cs typeface="B Zar" panose="00000400000000000000" pitchFamily="2" charset="-78"/>
              </a:rPr>
              <a:t>فرايند درخواست شرکت در دوره هاي آموزشي خارج از دانشگاه</a:t>
            </a:r>
            <a:endParaRPr lang="fa-IR" sz="2200" b="1" dirty="0">
              <a:solidFill>
                <a:schemeClr val="bg1"/>
              </a:solidFill>
              <a:cs typeface="B Zar" panose="00000400000000000000" pitchFamily="2" charset="-78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905000" y="1371600"/>
            <a:ext cx="3200400" cy="609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fa-IR" sz="1650" dirty="0" smtClean="0">
                <a:solidFill>
                  <a:schemeClr val="bg1"/>
                </a:solidFill>
                <a:cs typeface="B Zar" panose="00000400000000000000" pitchFamily="2" charset="-78"/>
              </a:rPr>
              <a:t>درخواست متقاضي دوره به مدير واحد مربوطه با ذکر مشخصات دوره ( در قالب فرم شماره 2 )</a:t>
            </a:r>
            <a:endParaRPr lang="fa-IR" sz="1650" dirty="0">
              <a:solidFill>
                <a:schemeClr val="bg1"/>
              </a:solidFill>
              <a:cs typeface="B Zar" panose="00000400000000000000" pitchFamily="2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905000" y="2514600"/>
            <a:ext cx="3200400" cy="609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fa-IR" sz="1650" dirty="0" smtClean="0">
                <a:solidFill>
                  <a:schemeClr val="bg1"/>
                </a:solidFill>
                <a:cs typeface="B Zar" panose="00000400000000000000" pitchFamily="2" charset="-78"/>
              </a:rPr>
              <a:t>تأييد دوره توسط مدير واحد مربوطه </a:t>
            </a:r>
          </a:p>
          <a:p>
            <a:pPr algn="ctr" rtl="1"/>
            <a:r>
              <a:rPr lang="fa-IR" sz="1650" dirty="0" smtClean="0">
                <a:solidFill>
                  <a:schemeClr val="bg1"/>
                </a:solidFill>
                <a:cs typeface="B Zar" panose="00000400000000000000" pitchFamily="2" charset="-78"/>
              </a:rPr>
              <a:t>و ارجاع به واحد آموزش کارکنان</a:t>
            </a:r>
            <a:endParaRPr lang="fa-IR" sz="1650" dirty="0">
              <a:solidFill>
                <a:schemeClr val="bg1"/>
              </a:solidFill>
              <a:cs typeface="B Zar" panose="00000400000000000000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905000" y="3687170"/>
            <a:ext cx="3200400" cy="609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fa-IR" sz="1650" dirty="0">
                <a:solidFill>
                  <a:schemeClr val="bg1"/>
                </a:solidFill>
                <a:cs typeface="B Zar" panose="00000400000000000000" pitchFamily="2" charset="-78"/>
              </a:rPr>
              <a:t>تأييد اوليه از لحاظ تکراري يا جديد بودن دوره</a:t>
            </a:r>
          </a:p>
        </p:txBody>
      </p:sp>
      <p:sp>
        <p:nvSpPr>
          <p:cNvPr id="7" name="Oval 6"/>
          <p:cNvSpPr/>
          <p:nvPr/>
        </p:nvSpPr>
        <p:spPr>
          <a:xfrm>
            <a:off x="5410200" y="3687170"/>
            <a:ext cx="12954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200" dirty="0" smtClean="0">
                <a:solidFill>
                  <a:schemeClr val="bg1"/>
                </a:solidFill>
                <a:cs typeface="B Zar" panose="00000400000000000000" pitchFamily="2" charset="-78"/>
              </a:rPr>
              <a:t>عدم تأييد اوليه</a:t>
            </a:r>
            <a:endParaRPr lang="fa-IR" sz="1200" dirty="0">
              <a:solidFill>
                <a:schemeClr val="bg1"/>
              </a:solidFill>
              <a:cs typeface="B Zar" panose="00000400000000000000" pitchFamily="2" charset="-7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905000" y="4897272"/>
            <a:ext cx="3200400" cy="609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fa-IR" sz="1650" dirty="0" smtClean="0">
                <a:solidFill>
                  <a:schemeClr val="bg1"/>
                </a:solidFill>
                <a:cs typeface="B Zar" panose="00000400000000000000" pitchFamily="2" charset="-78"/>
              </a:rPr>
              <a:t>درخواست طرح در هيات اجرائي </a:t>
            </a:r>
            <a:endParaRPr lang="fa-IR" sz="1650" dirty="0">
              <a:solidFill>
                <a:schemeClr val="bg1"/>
              </a:solidFill>
              <a:cs typeface="B Zar" panose="00000400000000000000" pitchFamily="2" charset="-78"/>
            </a:endParaRPr>
          </a:p>
        </p:txBody>
      </p:sp>
      <p:cxnSp>
        <p:nvCxnSpPr>
          <p:cNvPr id="10" name="Straight Connector 9"/>
          <p:cNvCxnSpPr>
            <a:stCxn id="6" idx="3"/>
            <a:endCxn id="7" idx="2"/>
          </p:cNvCxnSpPr>
          <p:nvPr/>
        </p:nvCxnSpPr>
        <p:spPr>
          <a:xfrm>
            <a:off x="5105400" y="3991970"/>
            <a:ext cx="304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7" idx="0"/>
          </p:cNvCxnSpPr>
          <p:nvPr/>
        </p:nvCxnSpPr>
        <p:spPr>
          <a:xfrm flipV="1">
            <a:off x="6057900" y="1676400"/>
            <a:ext cx="0" cy="201077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4" idx="3"/>
          </p:cNvCxnSpPr>
          <p:nvPr/>
        </p:nvCxnSpPr>
        <p:spPr>
          <a:xfrm flipH="1">
            <a:off x="5105400" y="1676400"/>
            <a:ext cx="952500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1905000" y="6096000"/>
            <a:ext cx="3200400" cy="609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fa-IR" sz="1650" dirty="0">
                <a:solidFill>
                  <a:schemeClr val="bg1"/>
                </a:solidFill>
                <a:cs typeface="B Zar" panose="00000400000000000000" pitchFamily="2" charset="-78"/>
              </a:rPr>
              <a:t>در صورت تأييد نهايي اعلام به واحد درخواست </a:t>
            </a:r>
            <a:r>
              <a:rPr lang="fa-IR" sz="1650" dirty="0" smtClean="0">
                <a:solidFill>
                  <a:schemeClr val="bg1"/>
                </a:solidFill>
                <a:cs typeface="B Zar" panose="00000400000000000000" pitchFamily="2" charset="-78"/>
              </a:rPr>
              <a:t>کننده و متقاضي</a:t>
            </a:r>
            <a:endParaRPr lang="fa-IR" sz="1650" dirty="0">
              <a:solidFill>
                <a:schemeClr val="bg1"/>
              </a:solidFill>
              <a:cs typeface="B Zar" panose="00000400000000000000" pitchFamily="2" charset="-78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228600" y="4897272"/>
            <a:ext cx="12954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200" dirty="0" smtClean="0">
                <a:solidFill>
                  <a:schemeClr val="bg1"/>
                </a:solidFill>
                <a:cs typeface="B Zar" panose="00000400000000000000" pitchFamily="2" charset="-78"/>
              </a:rPr>
              <a:t>عدم تأييد نهايي</a:t>
            </a:r>
            <a:endParaRPr lang="fa-IR" sz="1200" dirty="0">
              <a:solidFill>
                <a:schemeClr val="bg1"/>
              </a:solidFill>
              <a:cs typeface="B Zar" panose="00000400000000000000" pitchFamily="2" charset="-78"/>
            </a:endParaRPr>
          </a:p>
        </p:txBody>
      </p:sp>
      <p:cxnSp>
        <p:nvCxnSpPr>
          <p:cNvPr id="18" name="Straight Connector 17"/>
          <p:cNvCxnSpPr>
            <a:stCxn id="8" idx="1"/>
            <a:endCxn id="16" idx="6"/>
          </p:cNvCxnSpPr>
          <p:nvPr/>
        </p:nvCxnSpPr>
        <p:spPr>
          <a:xfrm flipH="1">
            <a:off x="1524000" y="5202072"/>
            <a:ext cx="38100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6" idx="0"/>
          </p:cNvCxnSpPr>
          <p:nvPr/>
        </p:nvCxnSpPr>
        <p:spPr>
          <a:xfrm flipV="1">
            <a:off x="876300" y="1676400"/>
            <a:ext cx="0" cy="3220872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4" idx="1"/>
          </p:cNvCxnSpPr>
          <p:nvPr/>
        </p:nvCxnSpPr>
        <p:spPr>
          <a:xfrm>
            <a:off x="876300" y="1676400"/>
            <a:ext cx="10287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1905000" y="7239000"/>
            <a:ext cx="3200400" cy="609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fa-IR" sz="1650" dirty="0" smtClean="0">
                <a:solidFill>
                  <a:schemeClr val="bg1"/>
                </a:solidFill>
                <a:cs typeface="B Zar" panose="00000400000000000000" pitchFamily="2" charset="-78"/>
              </a:rPr>
              <a:t>ارسال فرم معرفي نامه به موسسه برگزارکننده دوره</a:t>
            </a:r>
            <a:endParaRPr lang="fa-IR" sz="1650" dirty="0">
              <a:solidFill>
                <a:schemeClr val="bg1"/>
              </a:solidFill>
              <a:cs typeface="B Zar" panose="00000400000000000000" pitchFamily="2" charset="-78"/>
            </a:endParaRPr>
          </a:p>
        </p:txBody>
      </p:sp>
      <p:cxnSp>
        <p:nvCxnSpPr>
          <p:cNvPr id="25" name="Straight Arrow Connector 24"/>
          <p:cNvCxnSpPr>
            <a:stCxn id="4" idx="2"/>
            <a:endCxn id="5" idx="0"/>
          </p:cNvCxnSpPr>
          <p:nvPr/>
        </p:nvCxnSpPr>
        <p:spPr>
          <a:xfrm>
            <a:off x="3505200" y="19812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505200" y="31242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3505200" y="429677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505200" y="55626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3505200" y="67056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8180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353</TotalTime>
  <Words>79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Paper</vt:lpstr>
      <vt:lpstr>فرايند درخواست شرکت در دوره هاي آموزشي خارج از دانشگاه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27</cp:revision>
  <cp:lastPrinted>2018-04-25T05:01:26Z</cp:lastPrinted>
  <dcterms:created xsi:type="dcterms:W3CDTF">2006-08-16T00:00:00Z</dcterms:created>
  <dcterms:modified xsi:type="dcterms:W3CDTF">2018-11-27T05:10:06Z</dcterms:modified>
</cp:coreProperties>
</file>