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6"/>
  </p:notesMasterIdLst>
  <p:sldIdLst>
    <p:sldId id="268" r:id="rId2"/>
    <p:sldId id="275" r:id="rId3"/>
    <p:sldId id="276" r:id="rId4"/>
    <p:sldId id="277" r:id="rId5"/>
    <p:sldId id="278" r:id="rId6"/>
    <p:sldId id="279" r:id="rId7"/>
    <p:sldId id="280" r:id="rId8"/>
    <p:sldId id="281" r:id="rId9"/>
    <p:sldId id="282" r:id="rId10"/>
    <p:sldId id="269" r:id="rId11"/>
    <p:sldId id="284" r:id="rId12"/>
    <p:sldId id="285" r:id="rId13"/>
    <p:sldId id="286"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0" autoAdjust="0"/>
    <p:restoredTop sz="94660"/>
  </p:normalViewPr>
  <p:slideViewPr>
    <p:cSldViewPr snapToGrid="0">
      <p:cViewPr>
        <p:scale>
          <a:sx n="66" d="100"/>
          <a:sy n="66" d="100"/>
        </p:scale>
        <p:origin x="-1134"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18DC-1760-4FCE-92F2-A6CE9861E88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C5F79-0CC6-4893-8FBC-8569EFD61781}" type="slidenum">
              <a:rPr lang="en-US" smtClean="0"/>
              <a:t>‹#›</a:t>
            </a:fld>
            <a:endParaRPr lang="en-US"/>
          </a:p>
        </p:txBody>
      </p:sp>
    </p:spTree>
    <p:extLst>
      <p:ext uri="{BB962C8B-B14F-4D97-AF65-F5344CB8AC3E}">
        <p14:creationId xmlns:p14="http://schemas.microsoft.com/office/powerpoint/2010/main" val="11370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80569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74490881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8109222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356145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5348915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95230040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33649032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266196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2308943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4562347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3333013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681891049"/>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E3E69-D210-45C0-AF66-5A21E5AC0E90}"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796658500"/>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40160150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E4E3E69-D210-45C0-AF66-5A21E5AC0E90}"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7703155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231774775"/>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162186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4E3E69-D210-45C0-AF66-5A21E5AC0E90}" type="datetimeFigureOut">
              <a:rPr lang="en-US" smtClean="0"/>
              <a:t>11/27/2018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1042506215"/>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ransition spd="slow">
    <p:fad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olor.hailpixe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مرحله اجرا</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668969" y="2352424"/>
            <a:ext cx="10410924" cy="3897726"/>
          </a:xfrm>
        </p:spPr>
        <p:txBody>
          <a:bodyPr>
            <a:normAutofit/>
          </a:bodyPr>
          <a:lstStyle/>
          <a:p>
            <a:pPr marL="0" indent="0" algn="justLow" rtl="1">
              <a:buNone/>
            </a:pPr>
            <a:r>
              <a:rPr lang="fa-IR" sz="3200" dirty="0">
                <a:cs typeface="B Nazanin" panose="00000400000000000000" pitchFamily="2" charset="-78"/>
              </a:rPr>
              <a:t>برای طراحی اینفوگرافیک، بستگی دارد موضوع شما چه باشد، مثلا طراحی یکسری قوانین، با نمایش گزارشاتِ یک شرکت، متفاوت است. در هر حال، موضوع شما هر چه که باشد باید سعی کنید در اینفوگرافیک سه مورد را به درستی انتخاب و انجام دهید</a:t>
            </a:r>
            <a:r>
              <a:rPr lang="fa-IR" sz="3200" dirty="0" smtClean="0">
                <a:cs typeface="B Nazanin" panose="00000400000000000000" pitchFamily="2" charset="-78"/>
              </a:rPr>
              <a:t>:</a:t>
            </a:r>
            <a:endParaRPr lang="en-US" sz="3200" dirty="0" smtClean="0">
              <a:cs typeface="B Nazanin" panose="00000400000000000000" pitchFamily="2" charset="-78"/>
            </a:endParaRPr>
          </a:p>
          <a:p>
            <a:pPr marL="0" indent="0" algn="justLow" rtl="1">
              <a:buNone/>
            </a:pPr>
            <a:r>
              <a:rPr lang="fa-IR" sz="3200" dirty="0" smtClean="0">
                <a:cs typeface="B Nazanin" panose="00000400000000000000" pitchFamily="2" charset="-78"/>
              </a:rPr>
              <a:t>۱- </a:t>
            </a:r>
            <a:r>
              <a:rPr lang="fa-IR" sz="3200" dirty="0">
                <a:cs typeface="B Nazanin" panose="00000400000000000000" pitchFamily="2" charset="-78"/>
              </a:rPr>
              <a:t>چیدمان مناسب و </a:t>
            </a:r>
            <a:r>
              <a:rPr lang="fa-IR" sz="3200" dirty="0" smtClean="0">
                <a:cs typeface="B Nazanin" panose="00000400000000000000" pitchFamily="2" charset="-78"/>
              </a:rPr>
              <a:t>منطقی</a:t>
            </a:r>
            <a:endParaRPr lang="en-US" sz="3200" dirty="0" smtClean="0">
              <a:cs typeface="B Nazanin" panose="00000400000000000000" pitchFamily="2" charset="-78"/>
            </a:endParaRPr>
          </a:p>
          <a:p>
            <a:pPr marL="0" indent="0" algn="justLow" rtl="1">
              <a:buNone/>
            </a:pPr>
            <a:r>
              <a:rPr lang="fa-IR" sz="3200" dirty="0" smtClean="0">
                <a:cs typeface="B Nazanin" panose="00000400000000000000" pitchFamily="2" charset="-78"/>
              </a:rPr>
              <a:t>۲- </a:t>
            </a:r>
            <a:r>
              <a:rPr lang="fa-IR" sz="3200" dirty="0">
                <a:cs typeface="B Nazanin" panose="00000400000000000000" pitchFamily="2" charset="-78"/>
              </a:rPr>
              <a:t>انتخاب ترکیب رنگ </a:t>
            </a:r>
            <a:r>
              <a:rPr lang="fa-IR" sz="3200" dirty="0" smtClean="0">
                <a:cs typeface="B Nazanin" panose="00000400000000000000" pitchFamily="2" charset="-78"/>
              </a:rPr>
              <a:t>مناسب</a:t>
            </a:r>
            <a:endParaRPr lang="en-US" sz="3200" dirty="0" smtClean="0">
              <a:cs typeface="B Nazanin" panose="00000400000000000000" pitchFamily="2" charset="-78"/>
            </a:endParaRPr>
          </a:p>
          <a:p>
            <a:pPr marL="0" indent="0" algn="justLow" rtl="1">
              <a:buNone/>
            </a:pPr>
            <a:r>
              <a:rPr lang="fa-IR" sz="3200" dirty="0" smtClean="0">
                <a:cs typeface="B Nazanin" panose="00000400000000000000" pitchFamily="2" charset="-78"/>
              </a:rPr>
              <a:t>۳- </a:t>
            </a:r>
            <a:r>
              <a:rPr lang="fa-IR" sz="3200" dirty="0">
                <a:cs typeface="B Nazanin" panose="00000400000000000000" pitchFamily="2" charset="-78"/>
              </a:rPr>
              <a:t>تایپوگرافی</a:t>
            </a:r>
            <a:endParaRPr lang="en-US" sz="3200" dirty="0">
              <a:cs typeface="B Nazanin" panose="00000400000000000000" pitchFamily="2" charset="-78"/>
            </a:endParaRPr>
          </a:p>
        </p:txBody>
      </p:sp>
    </p:spTree>
    <p:extLst>
      <p:ext uri="{BB962C8B-B14F-4D97-AF65-F5344CB8AC3E}">
        <p14:creationId xmlns:p14="http://schemas.microsoft.com/office/powerpoint/2010/main" val="403904582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251" y="2584008"/>
            <a:ext cx="9613861" cy="3599316"/>
          </a:xfrm>
        </p:spPr>
        <p:txBody>
          <a:bodyPr>
            <a:normAutofit/>
          </a:bodyPr>
          <a:lstStyle/>
          <a:p>
            <a:pPr marL="0" indent="0" algn="ctr" rtl="1">
              <a:buNone/>
            </a:pPr>
            <a:r>
              <a:rPr lang="fa-IR" sz="5400" dirty="0">
                <a:cs typeface="B Nazanin" panose="00000400000000000000" pitchFamily="2" charset="-78"/>
              </a:rPr>
              <a:t>برای استفاده از آیکون های متفاوت سایت </a:t>
            </a:r>
            <a:r>
              <a:rPr lang="en-US" sz="5400" u="sng" dirty="0" smtClean="0">
                <a:cs typeface="B Nazanin" panose="00000400000000000000" pitchFamily="2" charset="-78"/>
              </a:rPr>
              <a:t>flaticon.com</a:t>
            </a:r>
          </a:p>
          <a:p>
            <a:pPr marL="0" indent="0" algn="ctr" rtl="1">
              <a:buNone/>
            </a:pPr>
            <a:r>
              <a:rPr lang="fa-IR" sz="5400" dirty="0" smtClean="0">
                <a:cs typeface="B Nazanin" panose="00000400000000000000" pitchFamily="2" charset="-78"/>
              </a:rPr>
              <a:t>را </a:t>
            </a:r>
            <a:r>
              <a:rPr lang="fa-IR" sz="5400" dirty="0">
                <a:cs typeface="B Nazanin" panose="00000400000000000000" pitchFamily="2" charset="-78"/>
              </a:rPr>
              <a:t>به شما معرفی می کنم.</a:t>
            </a:r>
            <a:br>
              <a:rPr lang="fa-IR" sz="5400" dirty="0">
                <a:cs typeface="B Nazanin" panose="00000400000000000000" pitchFamily="2" charset="-78"/>
              </a:rPr>
            </a:br>
            <a:endParaRPr lang="en-US" sz="5400" dirty="0">
              <a:cs typeface="B Nazanin" panose="00000400000000000000" pitchFamily="2" charset="-78"/>
            </a:endParaRPr>
          </a:p>
        </p:txBody>
      </p:sp>
      <p:sp>
        <p:nvSpPr>
          <p:cNvPr id="4" name="Title 1"/>
          <p:cNvSpPr>
            <a:spLocks noGrp="1"/>
          </p:cNvSpPr>
          <p:nvPr>
            <p:ph type="title"/>
          </p:nvPr>
        </p:nvSpPr>
        <p:spPr>
          <a:xfrm>
            <a:off x="680321" y="753228"/>
            <a:ext cx="9613861" cy="1080938"/>
          </a:xfrm>
        </p:spPr>
        <p:txBody>
          <a:bodyPr/>
          <a:lstStyle/>
          <a:p>
            <a:pPr algn="r"/>
            <a:r>
              <a:rPr lang="fa-IR" dirty="0" smtClean="0">
                <a:cs typeface="B Titr" panose="00000700000000000000" pitchFamily="2" charset="-78"/>
              </a:rPr>
              <a:t>نحوه تهيه آيكون ها</a:t>
            </a:r>
            <a:endParaRPr lang="en-US" dirty="0">
              <a:cs typeface="B Titr" panose="00000700000000000000" pitchFamily="2" charset="-78"/>
            </a:endParaRPr>
          </a:p>
        </p:txBody>
      </p:sp>
    </p:spTree>
    <p:extLst>
      <p:ext uri="{BB962C8B-B14F-4D97-AF65-F5344CB8AC3E}">
        <p14:creationId xmlns:p14="http://schemas.microsoft.com/office/powerpoint/2010/main" val="59934554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
            <a:ext cx="12213507" cy="6858001"/>
          </a:xfrm>
          <a:prstGeom prst="rect">
            <a:avLst/>
          </a:prstGeom>
        </p:spPr>
      </p:pic>
    </p:spTree>
    <p:extLst>
      <p:ext uri="{BB962C8B-B14F-4D97-AF65-F5344CB8AC3E}">
        <p14:creationId xmlns:p14="http://schemas.microsoft.com/office/powerpoint/2010/main" val="174824406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7053943"/>
          </a:xfrm>
          <a:prstGeom prst="rect">
            <a:avLst/>
          </a:prstGeom>
        </p:spPr>
      </p:pic>
    </p:spTree>
    <p:extLst>
      <p:ext uri="{BB962C8B-B14F-4D97-AF65-F5344CB8AC3E}">
        <p14:creationId xmlns:p14="http://schemas.microsoft.com/office/powerpoint/2010/main" val="252970119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246439829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801" y="0"/>
            <a:ext cx="16255999" cy="6858000"/>
          </a:xfrm>
          <a:prstGeom prst="rect">
            <a:avLst/>
          </a:prstGeom>
        </p:spPr>
      </p:pic>
    </p:spTree>
    <p:extLst>
      <p:ext uri="{BB962C8B-B14F-4D97-AF65-F5344CB8AC3E}">
        <p14:creationId xmlns:p14="http://schemas.microsoft.com/office/powerpoint/2010/main" val="10994422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10531376" cy="3599316"/>
          </a:xfrm>
        </p:spPr>
        <p:txBody>
          <a:bodyPr>
            <a:noAutofit/>
          </a:bodyPr>
          <a:lstStyle/>
          <a:p>
            <a:pPr marL="0" indent="0" algn="justLow" rtl="1">
              <a:buNone/>
            </a:pPr>
            <a:r>
              <a:rPr lang="fa-IR" sz="4000" dirty="0">
                <a:cs typeface="B Nazanin" panose="00000400000000000000" pitchFamily="2" charset="-78"/>
              </a:rPr>
              <a:t> اندازه طرح را تا جایی که می شود طوری انتخاب کنید که ارتفاع آن بیشتر از عرض باشد، که اطلاعات به صورت سلسله مراتبی از بالا به پایین طراحی شوند، البته این مورد بستگی به موضوع شما نیز دارد</a:t>
            </a:r>
            <a:r>
              <a:rPr lang="fa-IR" sz="4000" dirty="0" smtClean="0">
                <a:cs typeface="B Nazanin" panose="00000400000000000000" pitchFamily="2" charset="-78"/>
              </a:rPr>
              <a:t>.</a:t>
            </a:r>
            <a:endParaRPr lang="en-US" sz="4000" dirty="0" smtClean="0">
              <a:cs typeface="B Nazanin" panose="00000400000000000000" pitchFamily="2" charset="-78"/>
            </a:endParaRPr>
          </a:p>
          <a:p>
            <a:pPr marL="0" indent="0" algn="justLow" rtl="1">
              <a:buNone/>
            </a:pPr>
            <a:r>
              <a:rPr lang="fa-IR" sz="4000" dirty="0" smtClean="0">
                <a:cs typeface="B Nazanin" panose="00000400000000000000" pitchFamily="2" charset="-78"/>
              </a:rPr>
              <a:t>طرح </a:t>
            </a:r>
            <a:r>
              <a:rPr lang="fa-IR" sz="4000" dirty="0">
                <a:cs typeface="B Nazanin" panose="00000400000000000000" pitchFamily="2" charset="-78"/>
              </a:rPr>
              <a:t>تان باید دارای نظم و ترتیب، و ظاهری منطقی باشد. طوری که بتوانید برای هر قسمت از کارتان دلیل داشته باشید و چیدمان کار بااصول انجام شده باشد.</a:t>
            </a:r>
            <a:endParaRPr lang="en-US" sz="4000" dirty="0">
              <a:cs typeface="B Nazanin" panose="00000400000000000000" pitchFamily="2" charset="-78"/>
            </a:endParaRPr>
          </a:p>
        </p:txBody>
      </p:sp>
      <p:sp>
        <p:nvSpPr>
          <p:cNvPr id="4" name="Title 1"/>
          <p:cNvSpPr>
            <a:spLocks noGrp="1"/>
          </p:cNvSpPr>
          <p:nvPr>
            <p:ph type="title"/>
          </p:nvPr>
        </p:nvSpPr>
        <p:spPr>
          <a:xfrm>
            <a:off x="680321" y="753228"/>
            <a:ext cx="9613861" cy="1080938"/>
          </a:xfrm>
        </p:spPr>
        <p:txBody>
          <a:bodyPr/>
          <a:lstStyle/>
          <a:p>
            <a:pPr algn="r"/>
            <a:r>
              <a:rPr lang="fa-IR" dirty="0" smtClean="0">
                <a:cs typeface="B Titr" panose="00000700000000000000" pitchFamily="2" charset="-78"/>
              </a:rPr>
              <a:t>اندازه طرح</a:t>
            </a:r>
            <a:endParaRPr lang="en-US" dirty="0">
              <a:cs typeface="B Titr" panose="00000700000000000000" pitchFamily="2" charset="-78"/>
            </a:endParaRPr>
          </a:p>
        </p:txBody>
      </p:sp>
    </p:spTree>
    <p:extLst>
      <p:ext uri="{BB962C8B-B14F-4D97-AF65-F5344CB8AC3E}">
        <p14:creationId xmlns:p14="http://schemas.microsoft.com/office/powerpoint/2010/main" val="344659652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64259"/>
            <a:ext cx="10506663" cy="3571930"/>
          </a:xfrm>
        </p:spPr>
        <p:txBody>
          <a:bodyPr>
            <a:noAutofit/>
          </a:bodyPr>
          <a:lstStyle/>
          <a:p>
            <a:pPr marL="0" indent="0" algn="justLow" rtl="1">
              <a:buNone/>
            </a:pPr>
            <a:r>
              <a:rPr lang="fa-IR" sz="3600" dirty="0">
                <a:cs typeface="B Nazanin" panose="00000400000000000000" pitchFamily="2" charset="-78"/>
              </a:rPr>
              <a:t> رنگ ها باید به دقت انتخاب شوند. البته همان طور که گفته بودم بستگی دارد موضوع شما چه باشد. اما در هر حال باید رنگ هایی را انتخاب کنید که چشم را آزار ندهند، رنگ ها با هم هماهنگی داشته باشند، بیننده با دیدن آن ها خسته نشده و به موضوع طرح تان نزدیک باشند.</a:t>
            </a:r>
            <a:br>
              <a:rPr lang="fa-IR" sz="3600" dirty="0">
                <a:cs typeface="B Nazanin" panose="00000400000000000000" pitchFamily="2" charset="-78"/>
              </a:rPr>
            </a:br>
            <a:r>
              <a:rPr lang="fa-IR" sz="3600" dirty="0">
                <a:cs typeface="B Nazanin" panose="00000400000000000000" pitchFamily="2" charset="-78"/>
              </a:rPr>
              <a:t>همچنین برای انتخاب یک رنگ به رنگ های همسایه آن نیز دقت کنید. به قول آقای جوزف آلبرز: ” رنگ ها، خود را در جریان متناوبی به نمایش می گذارند و وابسته به رنگ های اطرافشان هستند.”</a:t>
            </a:r>
            <a:endParaRPr lang="en-US" sz="3600" dirty="0">
              <a:cs typeface="B Nazanin" panose="00000400000000000000" pitchFamily="2" charset="-78"/>
            </a:endParaRPr>
          </a:p>
        </p:txBody>
      </p:sp>
      <p:sp>
        <p:nvSpPr>
          <p:cNvPr id="4" name="Title 1"/>
          <p:cNvSpPr>
            <a:spLocks noGrp="1"/>
          </p:cNvSpPr>
          <p:nvPr>
            <p:ph type="title"/>
          </p:nvPr>
        </p:nvSpPr>
        <p:spPr>
          <a:xfrm>
            <a:off x="680321" y="753228"/>
            <a:ext cx="9613861" cy="1080938"/>
          </a:xfrm>
        </p:spPr>
        <p:txBody>
          <a:bodyPr/>
          <a:lstStyle/>
          <a:p>
            <a:pPr algn="r"/>
            <a:r>
              <a:rPr lang="fa-IR" dirty="0" smtClean="0">
                <a:cs typeface="B Titr" panose="00000700000000000000" pitchFamily="2" charset="-78"/>
              </a:rPr>
              <a:t>انتخاب رنگ</a:t>
            </a:r>
            <a:endParaRPr lang="en-US" dirty="0">
              <a:cs typeface="B Titr" panose="00000700000000000000" pitchFamily="2" charset="-78"/>
            </a:endParaRPr>
          </a:p>
        </p:txBody>
      </p:sp>
    </p:spTree>
    <p:extLst>
      <p:ext uri="{BB962C8B-B14F-4D97-AF65-F5344CB8AC3E}">
        <p14:creationId xmlns:p14="http://schemas.microsoft.com/office/powerpoint/2010/main" val="28142489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015" y="2441011"/>
            <a:ext cx="10509780" cy="3934738"/>
          </a:xfrm>
        </p:spPr>
        <p:txBody>
          <a:bodyPr>
            <a:noAutofit/>
          </a:bodyPr>
          <a:lstStyle/>
          <a:p>
            <a:pPr marL="0" indent="0" algn="justLow" rtl="1">
              <a:buNone/>
            </a:pPr>
            <a:r>
              <a:rPr lang="fa-IR" sz="4000" dirty="0">
                <a:cs typeface="B Nazanin" panose="00000400000000000000" pitchFamily="2" charset="-78"/>
              </a:rPr>
              <a:t>در انتخاب رنگ ها باید دقت و دانش داشت. اما برای طراحی یک اینفوگرافیک اگر شما دانش کافی در مورد رنگ ها را ندارید، می توانید با دیدن نمونه کارهای موفق و با کیفیت، قدرت انتخاب خود را افزایش دهید و همچنین از ابزارهایی که در انتخاب رنگ به شما کمک می کنند استفاده نمایید مانند: </a:t>
            </a:r>
            <a:r>
              <a:rPr lang="en-US" sz="4000" dirty="0">
                <a:cs typeface="B Nazanin" panose="00000400000000000000" pitchFamily="2" charset="-78"/>
                <a:hlinkClick r:id="rId2"/>
              </a:rPr>
              <a:t>color.hailpixel.com</a:t>
            </a:r>
            <a:r>
              <a:rPr lang="en-US" sz="4000" dirty="0">
                <a:cs typeface="B Nazanin" panose="00000400000000000000" pitchFamily="2" charset="-78"/>
              </a:rPr>
              <a:t/>
            </a:r>
            <a:br>
              <a:rPr lang="en-US" sz="4000" dirty="0">
                <a:cs typeface="B Nazanin" panose="00000400000000000000" pitchFamily="2" charset="-78"/>
              </a:rPr>
            </a:br>
            <a:endParaRPr lang="en-US" sz="4000" dirty="0">
              <a:cs typeface="B Nazanin" panose="00000400000000000000" pitchFamily="2" charset="-78"/>
            </a:endParaRPr>
          </a:p>
        </p:txBody>
      </p:sp>
    </p:spTree>
    <p:extLst>
      <p:ext uri="{BB962C8B-B14F-4D97-AF65-F5344CB8AC3E}">
        <p14:creationId xmlns:p14="http://schemas.microsoft.com/office/powerpoint/2010/main" val="412673313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2281449"/>
            <a:ext cx="10585622" cy="3794784"/>
          </a:xfrm>
        </p:spPr>
        <p:txBody>
          <a:bodyPr>
            <a:noAutofit/>
          </a:bodyPr>
          <a:lstStyle/>
          <a:p>
            <a:pPr marL="0" indent="0" algn="justLow" rtl="1">
              <a:buNone/>
            </a:pPr>
            <a:r>
              <a:rPr lang="fa-IR" sz="4400" dirty="0">
                <a:cs typeface="B Nazanin" panose="00000400000000000000" pitchFamily="2" charset="-78"/>
              </a:rPr>
              <a:t>انتخاب پالت رنگ مناسب بسیار اهمیت دارد. در صورت امکان سعی کنید رنگ غالب تاریک و از رنگ های نئون نباشد. این نوع رنگ ها در اینفوگرافیک خوانایی را کاهش می‌دهند همچنین بهتر است برای رنگ پس زمینه از رنگ های سبک استفاده کنید. مثلا: استخوانی، آبی آسمانی، کرم و… بهتر است در یک کار از رنگ های هم خانواده استفاده شود.</a:t>
            </a:r>
            <a:endParaRPr lang="en-US" sz="4400" dirty="0">
              <a:cs typeface="B Nazanin" panose="00000400000000000000" pitchFamily="2" charset="-78"/>
            </a:endParaRPr>
          </a:p>
        </p:txBody>
      </p:sp>
    </p:spTree>
    <p:extLst>
      <p:ext uri="{BB962C8B-B14F-4D97-AF65-F5344CB8AC3E}">
        <p14:creationId xmlns:p14="http://schemas.microsoft.com/office/powerpoint/2010/main" val="26350007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Titr" panose="00000700000000000000" pitchFamily="2" charset="-78"/>
              </a:rPr>
              <a:t>تايپوگرافي</a:t>
            </a:r>
            <a:endParaRPr lang="en-US" sz="4400" dirty="0">
              <a:cs typeface="B Titr" panose="00000700000000000000" pitchFamily="2" charset="-78"/>
            </a:endParaRPr>
          </a:p>
        </p:txBody>
      </p:sp>
      <p:sp>
        <p:nvSpPr>
          <p:cNvPr id="3" name="Content Placeholder 2"/>
          <p:cNvSpPr>
            <a:spLocks noGrp="1"/>
          </p:cNvSpPr>
          <p:nvPr>
            <p:ph idx="1"/>
          </p:nvPr>
        </p:nvSpPr>
        <p:spPr>
          <a:xfrm>
            <a:off x="362465" y="2273643"/>
            <a:ext cx="11088130" cy="3703735"/>
          </a:xfrm>
        </p:spPr>
        <p:txBody>
          <a:bodyPr>
            <a:noAutofit/>
          </a:bodyPr>
          <a:lstStyle/>
          <a:p>
            <a:pPr marL="0" indent="0" algn="justLow" rtl="1">
              <a:buNone/>
            </a:pPr>
            <a:r>
              <a:rPr lang="fa-IR" sz="4000" dirty="0">
                <a:cs typeface="B Nazanin" panose="00000400000000000000" pitchFamily="2" charset="-78"/>
              </a:rPr>
              <a:t> مورد بعدی که در یک اینفوگرافیک بسیار مهم است، تایپوگرافی است</a:t>
            </a:r>
            <a:r>
              <a:rPr lang="fa-IR" sz="4000" dirty="0" smtClean="0">
                <a:cs typeface="B Nazanin" panose="00000400000000000000" pitchFamily="2" charset="-78"/>
              </a:rPr>
              <a:t>.</a:t>
            </a:r>
            <a:endParaRPr lang="en-US" sz="4000" dirty="0" smtClean="0">
              <a:cs typeface="B Nazanin" panose="00000400000000000000" pitchFamily="2" charset="-78"/>
            </a:endParaRPr>
          </a:p>
          <a:p>
            <a:pPr marL="0" indent="0" algn="justLow" rtl="1">
              <a:buNone/>
            </a:pPr>
            <a:r>
              <a:rPr lang="fa-IR" sz="4000" dirty="0" smtClean="0">
                <a:cs typeface="B Nazanin" panose="00000400000000000000" pitchFamily="2" charset="-78"/>
              </a:rPr>
              <a:t>تایپوگرافی </a:t>
            </a:r>
            <a:r>
              <a:rPr lang="fa-IR" sz="4000" dirty="0">
                <a:cs typeface="B Nazanin" panose="00000400000000000000" pitchFamily="2" charset="-78"/>
              </a:rPr>
              <a:t>بازی و کار با حروف است، طوری که با تغییر چیدمان، شکلِ حروف و کلمات، اطلاعات را با زبان گرافیک تصویرسازی می </a:t>
            </a:r>
            <a:r>
              <a:rPr lang="fa-IR" sz="4000" dirty="0" smtClean="0">
                <a:cs typeface="B Nazanin" panose="00000400000000000000" pitchFamily="2" charset="-78"/>
              </a:rPr>
              <a:t>کنیم.</a:t>
            </a:r>
          </a:p>
          <a:p>
            <a:pPr marL="0" indent="0" algn="justLow" rtl="1">
              <a:buNone/>
            </a:pPr>
            <a:r>
              <a:rPr lang="fa-IR" sz="4000" dirty="0" smtClean="0">
                <a:cs typeface="B Nazanin" panose="00000400000000000000" pitchFamily="2" charset="-78"/>
              </a:rPr>
              <a:t>تایپوگرافی </a:t>
            </a:r>
            <a:r>
              <a:rPr lang="fa-IR" sz="4000" dirty="0">
                <a:cs typeface="B Nazanin" panose="00000400000000000000" pitchFamily="2" charset="-78"/>
              </a:rPr>
              <a:t>فنی دیگر است که در صورت نیاز می توانید از هنرمندان در این زمینه کمک بگیرید. ولی توجه داشته باشید که قواعدِ اصلی تایپوگرافی “باید” در کارتان رعایت شوند.</a:t>
            </a:r>
            <a:endParaRPr lang="en-US" sz="4000" dirty="0">
              <a:cs typeface="B Nazanin" panose="00000400000000000000" pitchFamily="2" charset="-78"/>
            </a:endParaRPr>
          </a:p>
        </p:txBody>
      </p:sp>
    </p:spTree>
    <p:extLst>
      <p:ext uri="{BB962C8B-B14F-4D97-AF65-F5344CB8AC3E}">
        <p14:creationId xmlns:p14="http://schemas.microsoft.com/office/powerpoint/2010/main" val="345336026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51" y="2323070"/>
            <a:ext cx="10857471" cy="3744924"/>
          </a:xfrm>
        </p:spPr>
        <p:txBody>
          <a:bodyPr>
            <a:noAutofit/>
          </a:bodyPr>
          <a:lstStyle/>
          <a:p>
            <a:pPr marL="0" indent="0" algn="justLow" rtl="1">
              <a:buNone/>
            </a:pPr>
            <a:r>
              <a:rPr lang="fa-IR" sz="4400" dirty="0">
                <a:cs typeface="B Nazanin" panose="00000400000000000000" pitchFamily="2" charset="-78"/>
              </a:rPr>
              <a:t>اول آن که در اینفوگرافیک حداکثر از ۲ یا ۳ فونت استفاده کنید. استفاده زیاد از فونت های متفاوت یکپارچگی را از طرح تان می گیرد. همچنین نوشته های داخل طرح باید خوانا باشند</a:t>
            </a:r>
            <a:r>
              <a:rPr lang="fa-IR" sz="4400" dirty="0" smtClean="0">
                <a:cs typeface="B Nazanin" panose="00000400000000000000" pitchFamily="2" charset="-78"/>
              </a:rPr>
              <a:t>.</a:t>
            </a:r>
            <a:endParaRPr lang="en-US" sz="4400" dirty="0" smtClean="0">
              <a:cs typeface="B Nazanin" panose="00000400000000000000" pitchFamily="2" charset="-78"/>
            </a:endParaRPr>
          </a:p>
          <a:p>
            <a:pPr marL="0" indent="0" algn="justLow" rtl="1">
              <a:buNone/>
            </a:pPr>
            <a:r>
              <a:rPr lang="fa-IR" sz="4400" dirty="0" smtClean="0">
                <a:cs typeface="B Nazanin" panose="00000400000000000000" pitchFamily="2" charset="-78"/>
              </a:rPr>
              <a:t>مورد </a:t>
            </a:r>
            <a:r>
              <a:rPr lang="fa-IR" sz="4400" dirty="0">
                <a:cs typeface="B Nazanin" panose="00000400000000000000" pitchFamily="2" charset="-78"/>
              </a:rPr>
              <a:t>بعدی، چیدن حروف و اعداد، با فاصله های یکسان است، این نکته تاثیر بسیار زیادی بر ظاهر طرح تان می گذارد.</a:t>
            </a:r>
            <a:endParaRPr lang="en-US" sz="4400" dirty="0">
              <a:cs typeface="B Nazanin" panose="00000400000000000000" pitchFamily="2" charset="-78"/>
            </a:endParaRPr>
          </a:p>
        </p:txBody>
      </p:sp>
    </p:spTree>
    <p:extLst>
      <p:ext uri="{BB962C8B-B14F-4D97-AF65-F5344CB8AC3E}">
        <p14:creationId xmlns:p14="http://schemas.microsoft.com/office/powerpoint/2010/main" val="17747498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ابزار کار برای طراحی </a:t>
            </a:r>
            <a:r>
              <a:rPr lang="fa-IR" dirty="0" smtClean="0">
                <a:cs typeface="B Titr" panose="00000700000000000000" pitchFamily="2" charset="-78"/>
              </a:rPr>
              <a:t>اینفوگرافیک</a:t>
            </a:r>
            <a:endParaRPr lang="en-US" dirty="0">
              <a:cs typeface="B Titr" panose="00000700000000000000" pitchFamily="2" charset="-78"/>
            </a:endParaRPr>
          </a:p>
        </p:txBody>
      </p:sp>
      <p:sp>
        <p:nvSpPr>
          <p:cNvPr id="3" name="Content Placeholder 2"/>
          <p:cNvSpPr>
            <a:spLocks noGrp="1"/>
          </p:cNvSpPr>
          <p:nvPr>
            <p:ph idx="1"/>
          </p:nvPr>
        </p:nvSpPr>
        <p:spPr>
          <a:xfrm>
            <a:off x="345990" y="2265405"/>
            <a:ext cx="11359978" cy="4291913"/>
          </a:xfrm>
        </p:spPr>
        <p:txBody>
          <a:bodyPr>
            <a:noAutofit/>
          </a:bodyPr>
          <a:lstStyle/>
          <a:p>
            <a:pPr marL="0" indent="0" algn="justLow" rtl="1">
              <a:buNone/>
            </a:pPr>
            <a:r>
              <a:rPr lang="fa-IR" sz="3200" dirty="0">
                <a:cs typeface="B Nazanin" panose="00000400000000000000" pitchFamily="2" charset="-78"/>
              </a:rPr>
              <a:t>برای درست کردن اینفوگرافیک می توانید از ابزارهای ساده مانند: </a:t>
            </a:r>
            <a:r>
              <a:rPr lang="en-US" sz="3200" dirty="0">
                <a:cs typeface="B Nazanin" panose="00000400000000000000" pitchFamily="2" charset="-78"/>
              </a:rPr>
              <a:t>Word </a:t>
            </a:r>
            <a:r>
              <a:rPr lang="fa-IR" sz="3200" dirty="0">
                <a:cs typeface="B Nazanin" panose="00000400000000000000" pitchFamily="2" charset="-78"/>
              </a:rPr>
              <a:t>و </a:t>
            </a:r>
            <a:r>
              <a:rPr lang="en-US" sz="3200" dirty="0" err="1">
                <a:cs typeface="B Nazanin" panose="00000400000000000000" pitchFamily="2" charset="-78"/>
              </a:rPr>
              <a:t>Powerpoint</a:t>
            </a:r>
            <a:r>
              <a:rPr lang="en-US" sz="3200" dirty="0">
                <a:cs typeface="B Nazanin" panose="00000400000000000000" pitchFamily="2" charset="-78"/>
              </a:rPr>
              <a:t> </a:t>
            </a:r>
            <a:r>
              <a:rPr lang="fa-IR" sz="3200" dirty="0">
                <a:cs typeface="B Nazanin" panose="00000400000000000000" pitchFamily="2" charset="-78"/>
              </a:rPr>
              <a:t>استفاده کنید. اما نرم </a:t>
            </a:r>
            <a:r>
              <a:rPr lang="fa-IR" sz="3200" dirty="0" smtClean="0">
                <a:cs typeface="B Nazanin" panose="00000400000000000000" pitchFamily="2" charset="-78"/>
              </a:rPr>
              <a:t>افزارهاي </a:t>
            </a:r>
            <a:r>
              <a:rPr lang="en-US" sz="3200" dirty="0" smtClean="0">
                <a:cs typeface="B Nazanin" panose="00000400000000000000" pitchFamily="2" charset="-78"/>
              </a:rPr>
              <a:t>Adobe</a:t>
            </a:r>
            <a:r>
              <a:rPr lang="fa-IR" sz="3200" dirty="0" smtClean="0">
                <a:cs typeface="B Nazanin" panose="00000400000000000000" pitchFamily="2" charset="-78"/>
              </a:rPr>
              <a:t> بهترین </a:t>
            </a:r>
            <a:r>
              <a:rPr lang="fa-IR" sz="3200" dirty="0">
                <a:cs typeface="B Nazanin" panose="00000400000000000000" pitchFamily="2" charset="-78"/>
              </a:rPr>
              <a:t>ابزار برای طراحی اینفوگرافیک </a:t>
            </a:r>
            <a:r>
              <a:rPr lang="fa-IR" sz="3200" dirty="0" smtClean="0">
                <a:cs typeface="B Nazanin" panose="00000400000000000000" pitchFamily="2" charset="-78"/>
              </a:rPr>
              <a:t>هستند. </a:t>
            </a:r>
          </a:p>
          <a:p>
            <a:pPr marL="0" indent="0" algn="justLow" rtl="1">
              <a:buNone/>
            </a:pPr>
            <a:r>
              <a:rPr lang="fa-IR" sz="3200" dirty="0" smtClean="0">
                <a:cs typeface="B Nazanin" panose="00000400000000000000" pitchFamily="2" charset="-78"/>
              </a:rPr>
              <a:t>با آمدن نرم افزارهاي گرافيكي ادوبي همچون فتوشاپ، ايلوستريتور، اينديزاين كار براي طراحان اينفوگرافيك بسيار راحت تر از گذشته شده است به طوري كه امروزه بيشتر اين طراحان از نرم افزارهاي ادوبي استفاده مي كنند.</a:t>
            </a:r>
          </a:p>
          <a:p>
            <a:pPr marL="0" indent="0" algn="justLow" rtl="1">
              <a:buNone/>
            </a:pPr>
            <a:r>
              <a:rPr lang="fa-IR" sz="3200" dirty="0" smtClean="0">
                <a:cs typeface="B Nazanin" panose="00000400000000000000" pitchFamily="2" charset="-78"/>
              </a:rPr>
              <a:t>همچنین </a:t>
            </a:r>
            <a:r>
              <a:rPr lang="fa-IR" sz="3200" dirty="0">
                <a:cs typeface="B Nazanin" panose="00000400000000000000" pitchFamily="2" charset="-78"/>
              </a:rPr>
              <a:t>می توانید اول نمودارهایتان را در </a:t>
            </a:r>
            <a:r>
              <a:rPr lang="en-US" sz="3200" dirty="0">
                <a:cs typeface="B Nazanin" panose="00000400000000000000" pitchFamily="2" charset="-78"/>
              </a:rPr>
              <a:t>Excel </a:t>
            </a:r>
            <a:r>
              <a:rPr lang="fa-IR" sz="3200" dirty="0" smtClean="0">
                <a:cs typeface="B Nazanin" panose="00000400000000000000" pitchFamily="2" charset="-78"/>
              </a:rPr>
              <a:t>رسم </a:t>
            </a:r>
            <a:r>
              <a:rPr lang="fa-IR" sz="3200" dirty="0">
                <a:cs typeface="B Nazanin" panose="00000400000000000000" pitchFamily="2" charset="-78"/>
              </a:rPr>
              <a:t>کنید، سپس از آن ها الگو گرفته و در </a:t>
            </a:r>
            <a:r>
              <a:rPr lang="en-US" sz="3200" dirty="0">
                <a:cs typeface="B Nazanin" panose="00000400000000000000" pitchFamily="2" charset="-78"/>
              </a:rPr>
              <a:t>Illustrator </a:t>
            </a:r>
            <a:r>
              <a:rPr lang="fa-IR" sz="3200" dirty="0">
                <a:cs typeface="B Nazanin" panose="00000400000000000000" pitchFamily="2" charset="-78"/>
              </a:rPr>
              <a:t>طراحی کنید.</a:t>
            </a:r>
            <a:endParaRPr lang="en-US" sz="3200" dirty="0">
              <a:cs typeface="B Nazanin" panose="00000400000000000000" pitchFamily="2" charset="-78"/>
            </a:endParaRPr>
          </a:p>
        </p:txBody>
      </p:sp>
    </p:spTree>
    <p:extLst>
      <p:ext uri="{BB962C8B-B14F-4D97-AF65-F5344CB8AC3E}">
        <p14:creationId xmlns:p14="http://schemas.microsoft.com/office/powerpoint/2010/main" val="349025431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964" y="2584008"/>
            <a:ext cx="9613861" cy="3599316"/>
          </a:xfrm>
        </p:spPr>
        <p:txBody>
          <a:bodyPr>
            <a:normAutofit/>
          </a:bodyPr>
          <a:lstStyle/>
          <a:p>
            <a:pPr marL="0" indent="0" algn="ctr" rtl="1">
              <a:buNone/>
            </a:pPr>
            <a:r>
              <a:rPr lang="fa-IR" sz="6600" dirty="0" smtClean="0">
                <a:cs typeface="B Titr" panose="00000700000000000000" pitchFamily="2" charset="-78"/>
              </a:rPr>
              <a:t>در اين جلسه ما با چگونگي توليد</a:t>
            </a:r>
          </a:p>
          <a:p>
            <a:pPr marL="0" indent="0" algn="ctr" rtl="1">
              <a:buNone/>
            </a:pPr>
            <a:r>
              <a:rPr lang="fa-IR" sz="6600" dirty="0" smtClean="0">
                <a:cs typeface="B Titr" panose="00000700000000000000" pitchFamily="2" charset="-78"/>
              </a:rPr>
              <a:t>يك اينفوگرافيك در نرم افزار پاورپوينت را آشنا مي شويم</a:t>
            </a:r>
            <a:endParaRPr lang="en-US" sz="6600" dirty="0">
              <a:cs typeface="B Titr" panose="00000700000000000000" pitchFamily="2" charset="-78"/>
            </a:endParaRPr>
          </a:p>
        </p:txBody>
      </p:sp>
    </p:spTree>
    <p:extLst>
      <p:ext uri="{BB962C8B-B14F-4D97-AF65-F5344CB8AC3E}">
        <p14:creationId xmlns:p14="http://schemas.microsoft.com/office/powerpoint/2010/main" val="308621835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673</TotalTime>
  <Words>385</Words>
  <Application>Microsoft Office PowerPoint</Application>
  <PresentationFormat>Custom</PresentationFormat>
  <Paragraphs>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Berlin</vt:lpstr>
      <vt:lpstr>مرحله اجرا:</vt:lpstr>
      <vt:lpstr>اندازه طرح</vt:lpstr>
      <vt:lpstr>انتخاب رنگ</vt:lpstr>
      <vt:lpstr>PowerPoint Presentation</vt:lpstr>
      <vt:lpstr>PowerPoint Presentation</vt:lpstr>
      <vt:lpstr>تايپوگرافي</vt:lpstr>
      <vt:lpstr>PowerPoint Presentation</vt:lpstr>
      <vt:lpstr>ابزار کار برای طراحی اینفوگرافیک</vt:lpstr>
      <vt:lpstr>PowerPoint Presentation</vt:lpstr>
      <vt:lpstr>نحوه تهيه آيكون ها</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37</cp:revision>
  <dcterms:created xsi:type="dcterms:W3CDTF">2018-10-29T06:55:32Z</dcterms:created>
  <dcterms:modified xsi:type="dcterms:W3CDTF">2018-11-27T05:14:49Z</dcterms:modified>
</cp:coreProperties>
</file>