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sldIdLst>
    <p:sldId id="270" r:id="rId2"/>
    <p:sldId id="271" r:id="rId3"/>
    <p:sldId id="272" r:id="rId4"/>
    <p:sldId id="273" r:id="rId5"/>
    <p:sldId id="274" r:id="rId6"/>
    <p:sldId id="275" r:id="rId7"/>
    <p:sldId id="276" r:id="rId8"/>
    <p:sldId id="286" r:id="rId9"/>
    <p:sldId id="287" r:id="rId10"/>
    <p:sldId id="288" r:id="rId11"/>
    <p:sldId id="277" r:id="rId12"/>
    <p:sldId id="278" r:id="rId13"/>
    <p:sldId id="279" r:id="rId14"/>
    <p:sldId id="280" r:id="rId15"/>
    <p:sldId id="281" r:id="rId16"/>
    <p:sldId id="282" r:id="rId17"/>
    <p:sldId id="283" r:id="rId18"/>
    <p:sldId id="28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10" autoAdjust="0"/>
    <p:restoredTop sz="94660"/>
  </p:normalViewPr>
  <p:slideViewPr>
    <p:cSldViewPr snapToGrid="0">
      <p:cViewPr>
        <p:scale>
          <a:sx n="66" d="100"/>
          <a:sy n="66" d="100"/>
        </p:scale>
        <p:origin x="-1134" y="-27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805698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74490881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8109222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93561454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53489151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9523004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33649032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2661969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23089430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45623472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3333013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68189104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p15="http://schemas.microsoft.com/office/powerpoint/2012/main" xmlns=""/>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E4E3E69-D210-45C0-AF66-5A21E5AC0E90}" type="datetimeFigureOut">
              <a:rPr lang="en-US" smtClean="0"/>
              <a:t>11/18/2018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7966585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p15="http://schemas.microsoft.com/office/powerpoint/2012/main" xmlns=""/>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401601506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0E4E3E69-D210-45C0-AF66-5A21E5AC0E90}" type="datetimeFigureOut">
              <a:rPr lang="en-US" smtClean="0"/>
              <a:t>11/18/2018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7703155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23177477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p15="http://schemas.microsoft.com/office/powerpoint/2012/main" xmlns=""/>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1621867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E4E3E69-D210-45C0-AF66-5A21E5AC0E90}" type="datetimeFigureOut">
              <a:rPr lang="en-US" smtClean="0"/>
              <a:t>11/18/2018</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1042506215"/>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infographics.ir/%D8%A7%DB%8C%D9%86%D9%81%D9%88%DA%AF%D8%B1%D8%A7%D9%81%DB%8C%DA%A9-%DA%86%DB%8C%D8%B3%D8%AA%D8%9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goo.gl/DczcMx"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goo.gl/ihtBbK"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rtl="1" fontAlgn="base"/>
            <a:r>
              <a:rPr lang="fa-IR" sz="4000" dirty="0">
                <a:cs typeface="B Titr" panose="00000700000000000000" pitchFamily="2" charset="-78"/>
              </a:rPr>
              <a:t>آشنایی با شیوه‌های صحیح دیداری‌سازی </a:t>
            </a:r>
            <a:r>
              <a:rPr lang="fa-IR" sz="4000" dirty="0" smtClean="0">
                <a:cs typeface="B Titr" panose="00000700000000000000" pitchFamily="2" charset="-78"/>
              </a:rPr>
              <a:t>داده‌ها</a:t>
            </a:r>
            <a:endParaRPr lang="en-US" sz="4000" dirty="0">
              <a:cs typeface="B Titr" panose="00000700000000000000" pitchFamily="2" charset="-78"/>
            </a:endParaRPr>
          </a:p>
        </p:txBody>
      </p:sp>
      <p:sp>
        <p:nvSpPr>
          <p:cNvPr id="3" name="Content Placeholder 2"/>
          <p:cNvSpPr>
            <a:spLocks noGrp="1"/>
          </p:cNvSpPr>
          <p:nvPr>
            <p:ph idx="1"/>
          </p:nvPr>
        </p:nvSpPr>
        <p:spPr>
          <a:xfrm>
            <a:off x="680321" y="2336872"/>
            <a:ext cx="10787779" cy="4000427"/>
          </a:xfrm>
        </p:spPr>
        <p:txBody>
          <a:bodyPr>
            <a:noAutofit/>
          </a:bodyPr>
          <a:lstStyle/>
          <a:p>
            <a:pPr algn="justLow" rtl="1"/>
            <a:r>
              <a:rPr lang="fa-IR" sz="4400" dirty="0">
                <a:cs typeface="B Nazanin" panose="00000400000000000000" pitchFamily="2" charset="-78"/>
              </a:rPr>
              <a:t>نقشه‌های مترو، چراغ‌های راهنمایی و رانندگی، تابلوی‏‎های شاخص وضیعت هوا و بسیاری از علائم راهنمایی دیگر، از شیوه‌های گوناگون بازنمایی دیداری داده‌ها و اطلاعات هستند که همه‌روزه در اطرافمان مشاهده می‌کنیم. نمودارها، آیکون‌ها و نقشه‌ها ابزارهایی هستند که به کمک آنها، فهم اطلاعات به‌آسانی و در کوتاه‎ترین زمان ممکن میسر می‎شود</a:t>
            </a:r>
            <a:r>
              <a:rPr lang="fa-IR" sz="4400" dirty="0" smtClean="0">
                <a:cs typeface="B Nazanin" panose="00000400000000000000" pitchFamily="2" charset="-78"/>
              </a:rPr>
              <a:t>.</a:t>
            </a:r>
          </a:p>
          <a:p>
            <a:pPr algn="justLow" rtl="1"/>
            <a:r>
              <a:rPr lang="fa-IR" sz="4400" dirty="0">
                <a:cs typeface="B Nazanin" panose="00000400000000000000" pitchFamily="2" charset="-78"/>
              </a:rPr>
              <a:t/>
            </a:r>
            <a:br>
              <a:rPr lang="fa-IR" sz="4400" dirty="0">
                <a:cs typeface="B Nazanin" panose="00000400000000000000" pitchFamily="2" charset="-78"/>
              </a:rPr>
            </a:br>
            <a:endParaRPr lang="en-US" sz="4400" dirty="0">
              <a:cs typeface="B Nazanin" panose="00000400000000000000" pitchFamily="2" charset="-78"/>
            </a:endParaRPr>
          </a:p>
        </p:txBody>
      </p:sp>
    </p:spTree>
    <p:extLst>
      <p:ext uri="{BB962C8B-B14F-4D97-AF65-F5344CB8AC3E}">
        <p14:creationId xmlns:p14="http://schemas.microsoft.com/office/powerpoint/2010/main" val="1929633907"/>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57089" y="2074586"/>
            <a:ext cx="4756684" cy="462587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766" y="2074586"/>
            <a:ext cx="4569231" cy="4649193"/>
          </a:xfrm>
          <a:prstGeom prst="rect">
            <a:avLst/>
          </a:prstGeom>
        </p:spPr>
      </p:pic>
    </p:spTree>
    <p:extLst>
      <p:ext uri="{BB962C8B-B14F-4D97-AF65-F5344CB8AC3E}">
        <p14:creationId xmlns:p14="http://schemas.microsoft.com/office/powerpoint/2010/main" val="59332488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     ۵. مقادیر کمّی </a:t>
            </a:r>
            <a:r>
              <a:rPr lang="en-US" dirty="0">
                <a:cs typeface="B Titr" panose="00000700000000000000" pitchFamily="2" charset="-78"/>
              </a:rPr>
              <a:t>Qualitative values</a:t>
            </a:r>
          </a:p>
        </p:txBody>
      </p:sp>
      <p:sp>
        <p:nvSpPr>
          <p:cNvPr id="3" name="Content Placeholder 2"/>
          <p:cNvSpPr>
            <a:spLocks noGrp="1"/>
          </p:cNvSpPr>
          <p:nvPr>
            <p:ph idx="1"/>
          </p:nvPr>
        </p:nvSpPr>
        <p:spPr>
          <a:xfrm>
            <a:off x="241300" y="5148649"/>
            <a:ext cx="11450595" cy="1606377"/>
          </a:xfrm>
        </p:spPr>
        <p:txBody>
          <a:bodyPr>
            <a:noAutofit/>
          </a:bodyPr>
          <a:lstStyle/>
          <a:p>
            <a:pPr algn="justLow" rtl="1" fontAlgn="base"/>
            <a:r>
              <a:rPr lang="fa-IR" sz="3200" dirty="0">
                <a:cs typeface="B Nazanin" panose="00000400000000000000" pitchFamily="2" charset="-78"/>
              </a:rPr>
              <a:t>گاهی اوقات با داده‌هایی سروکار داریم که در آن‌ها خبری از عدد و رقم نیست بلکه با یکسری از مفاهیم و واژگان روبه‌رو هستیم. برای دیداری‌سازی این نوع داده‌ها می‌توان از سلسه‌مراتب‌ها، ابر کلمات، نمایش ماتریسی و شبکه واژگان و اصطلاحات استفاده نمود.</a:t>
            </a:r>
          </a:p>
          <a:p>
            <a:pPr algn="justLow" rtl="1"/>
            <a:r>
              <a:rPr lang="fa-IR" sz="3200" dirty="0">
                <a:cs typeface="B Nazanin" panose="00000400000000000000" pitchFamily="2" charset="-78"/>
              </a:rPr>
              <a:t/>
            </a:r>
            <a:br>
              <a:rPr lang="fa-IR" sz="3200" dirty="0">
                <a:cs typeface="B Nazanin" panose="00000400000000000000" pitchFamily="2" charset="-78"/>
              </a:rPr>
            </a:br>
            <a:endParaRPr lang="en-US" sz="32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3556" y="2089539"/>
            <a:ext cx="7463481" cy="2803737"/>
          </a:xfrm>
          <a:prstGeom prst="rect">
            <a:avLst/>
          </a:prstGeom>
        </p:spPr>
      </p:pic>
    </p:spTree>
    <p:extLst>
      <p:ext uri="{BB962C8B-B14F-4D97-AF65-F5344CB8AC3E}">
        <p14:creationId xmlns:p14="http://schemas.microsoft.com/office/powerpoint/2010/main" val="18484613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روش طراحی کردن اینفوگرافیک چگونه است؟</a:t>
            </a:r>
            <a:endParaRPr lang="en-US" dirty="0">
              <a:cs typeface="B Titr" panose="00000700000000000000" pitchFamily="2" charset="-78"/>
            </a:endParaRPr>
          </a:p>
        </p:txBody>
      </p:sp>
      <p:sp>
        <p:nvSpPr>
          <p:cNvPr id="3" name="Content Placeholder 2"/>
          <p:cNvSpPr>
            <a:spLocks noGrp="1"/>
          </p:cNvSpPr>
          <p:nvPr>
            <p:ph idx="1"/>
          </p:nvPr>
        </p:nvSpPr>
        <p:spPr>
          <a:xfrm>
            <a:off x="680321" y="2362272"/>
            <a:ext cx="10464761" cy="4178227"/>
          </a:xfrm>
        </p:spPr>
        <p:txBody>
          <a:bodyPr>
            <a:noAutofit/>
          </a:bodyPr>
          <a:lstStyle/>
          <a:p>
            <a:pPr algn="justLow" rtl="1"/>
            <a:r>
              <a:rPr lang="fa-IR" sz="3600" dirty="0">
                <a:cs typeface="B Nazanin" panose="00000400000000000000" pitchFamily="2" charset="-78"/>
              </a:rPr>
              <a:t>در اینفوگرافیک قرار است شما یک داستان را تعریف کنید، همه داستان های خوب یک شروع، میانه و پایان دارند، و دارای نتیجه گیری هستند، اینفوگرافیک نیز همین طور است</a:t>
            </a:r>
            <a:r>
              <a:rPr lang="fa-IR" sz="3600" dirty="0" smtClean="0">
                <a:cs typeface="B Nazanin" panose="00000400000000000000" pitchFamily="2" charset="-78"/>
              </a:rPr>
              <a:t>.</a:t>
            </a:r>
          </a:p>
          <a:p>
            <a:pPr algn="justLow" rtl="1"/>
            <a:r>
              <a:rPr lang="fa-IR" sz="3600" dirty="0" smtClean="0">
                <a:cs typeface="B Nazanin" panose="00000400000000000000" pitchFamily="2" charset="-78"/>
              </a:rPr>
              <a:t>در </a:t>
            </a:r>
            <a:r>
              <a:rPr lang="fa-IR" sz="3600" dirty="0">
                <a:cs typeface="B Nazanin" panose="00000400000000000000" pitchFamily="2" charset="-78"/>
              </a:rPr>
              <a:t>سینما یک قانون هست که می گوید: نشان دهید، نگویید.</a:t>
            </a:r>
            <a:br>
              <a:rPr lang="fa-IR" sz="3600" dirty="0">
                <a:cs typeface="B Nazanin" panose="00000400000000000000" pitchFamily="2" charset="-78"/>
              </a:rPr>
            </a:br>
            <a:r>
              <a:rPr lang="fa-IR" sz="3600" dirty="0">
                <a:cs typeface="B Nazanin" panose="00000400000000000000" pitchFamily="2" charset="-78"/>
              </a:rPr>
              <a:t>در اینفوگرافیگ این قانون با قدرت بیشتری عمل می کند چرا که تا جایی که می شود باید از تصاویر به جای متن ها استفاده کنید.</a:t>
            </a:r>
            <a:endParaRPr lang="en-US" sz="3600" dirty="0">
              <a:cs typeface="B Nazanin" panose="00000400000000000000" pitchFamily="2" charset="-78"/>
            </a:endParaRPr>
          </a:p>
        </p:txBody>
      </p:sp>
    </p:spTree>
    <p:extLst>
      <p:ext uri="{BB962C8B-B14F-4D97-AF65-F5344CB8AC3E}">
        <p14:creationId xmlns:p14="http://schemas.microsoft.com/office/powerpoint/2010/main" val="229292685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4201" y="2324100"/>
            <a:ext cx="10979982" cy="3891489"/>
          </a:xfrm>
        </p:spPr>
        <p:txBody>
          <a:bodyPr>
            <a:noAutofit/>
          </a:bodyPr>
          <a:lstStyle/>
          <a:p>
            <a:pPr algn="justLow" rtl="1"/>
            <a:r>
              <a:rPr lang="fa-IR" sz="4400" dirty="0">
                <a:cs typeface="B Nazanin" panose="00000400000000000000" pitchFamily="2" charset="-78"/>
              </a:rPr>
              <a:t>سعی کنید داده ها و اطلاعات را در عین سادگی تزیین و زیبا کنید. از زیاد صحبت کردن دوری کرده و داستان را بیشتر با تصویر ها، نمادها، شکل ها، هیستوگرام و نمودار نمایش دهید.</a:t>
            </a:r>
            <a:br>
              <a:rPr lang="fa-IR" sz="4400" dirty="0">
                <a:cs typeface="B Nazanin" panose="00000400000000000000" pitchFamily="2" charset="-78"/>
              </a:rPr>
            </a:br>
            <a:r>
              <a:rPr lang="fa-IR" sz="4400" dirty="0">
                <a:cs typeface="B Nazanin" panose="00000400000000000000" pitchFamily="2" charset="-78"/>
              </a:rPr>
              <a:t>نکته: دقت داشته باشید که قسمتی از اینفوگرافیکِ شما باید دارای وزنِ بصری باشد، و مهم ترین اطلاعات را بزرگ تر و با رنگی خاص، طوری که در ذهن مخاطب بماند نشان بدهد.</a:t>
            </a:r>
            <a:endParaRPr lang="en-US" sz="4400" dirty="0">
              <a:cs typeface="B Nazanin" panose="00000400000000000000" pitchFamily="2" charset="-78"/>
            </a:endParaRPr>
          </a:p>
        </p:txBody>
      </p:sp>
    </p:spTree>
    <p:extLst>
      <p:ext uri="{BB962C8B-B14F-4D97-AF65-F5344CB8AC3E}">
        <p14:creationId xmlns:p14="http://schemas.microsoft.com/office/powerpoint/2010/main" val="25656571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321" y="715128"/>
            <a:ext cx="9613861" cy="1080938"/>
          </a:xfrm>
        </p:spPr>
        <p:txBody>
          <a:bodyPr>
            <a:normAutofit/>
          </a:bodyPr>
          <a:lstStyle/>
          <a:p>
            <a:pPr algn="r"/>
            <a:r>
              <a:rPr lang="fa-IR" sz="4800" u="sng" dirty="0">
                <a:cs typeface="B Titr" panose="00000700000000000000" pitchFamily="2" charset="-78"/>
              </a:rPr>
              <a:t>قبل از شروع:</a:t>
            </a:r>
            <a:endParaRPr lang="en-US" sz="4800" dirty="0">
              <a:cs typeface="B Titr" panose="00000700000000000000" pitchFamily="2" charset="-78"/>
            </a:endParaRPr>
          </a:p>
        </p:txBody>
      </p:sp>
      <p:sp>
        <p:nvSpPr>
          <p:cNvPr id="3" name="Content Placeholder 2"/>
          <p:cNvSpPr>
            <a:spLocks noGrp="1"/>
          </p:cNvSpPr>
          <p:nvPr>
            <p:ph idx="1"/>
          </p:nvPr>
        </p:nvSpPr>
        <p:spPr>
          <a:xfrm>
            <a:off x="680321" y="2336872"/>
            <a:ext cx="10825879" cy="4025827"/>
          </a:xfrm>
        </p:spPr>
        <p:txBody>
          <a:bodyPr>
            <a:normAutofit/>
          </a:bodyPr>
          <a:lstStyle/>
          <a:p>
            <a:pPr algn="justLow" rtl="1"/>
            <a:r>
              <a:rPr lang="fa-IR" sz="6000" dirty="0">
                <a:cs typeface="B Nazanin" panose="00000400000000000000" pitchFamily="2" charset="-78"/>
              </a:rPr>
              <a:t>قبل از شروع طراحی، اول باید داده ها و ارقام را از منابع معتبر جمع آوری کنید. درستی و معتبر بودن داده ها و اطلاعات یکی از مهم ترین مراحل کار است.</a:t>
            </a:r>
            <a:endParaRPr lang="en-US" sz="6000" dirty="0">
              <a:cs typeface="B Nazanin" panose="00000400000000000000" pitchFamily="2" charset="-78"/>
            </a:endParaRPr>
          </a:p>
        </p:txBody>
      </p:sp>
    </p:spTree>
    <p:extLst>
      <p:ext uri="{BB962C8B-B14F-4D97-AF65-F5344CB8AC3E}">
        <p14:creationId xmlns:p14="http://schemas.microsoft.com/office/powerpoint/2010/main" val="120945528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901" y="2133600"/>
            <a:ext cx="11391899" cy="4394200"/>
          </a:xfrm>
        </p:spPr>
        <p:txBody>
          <a:bodyPr>
            <a:noAutofit/>
          </a:bodyPr>
          <a:lstStyle/>
          <a:p>
            <a:pPr algn="justLow" rtl="1"/>
            <a:r>
              <a:rPr lang="fa-IR" sz="4400" dirty="0">
                <a:cs typeface="B Nazanin" panose="00000400000000000000" pitchFamily="2" charset="-78"/>
              </a:rPr>
              <a:t>بعد از جمع آوری اطلاعات، باید آن ها را بررسی و تحلیل کنید تا نتیجه کار بدست آید. بعضی مواقع نتیجه و دانش را به شما می دهند و فقط باید آن ها را پیاده سازی نمایید. اما در شرایطی دیگر بدست آوردن نتیجه گیری، اطلاعات و همین طور دانش نیز با شماست. یعنی باید داده ها به را اطلاعات تبدیل کرده و با تحلیل اطلاعات، دانش مربوطه را در قالب نتیجه گیری استخراج کنید</a:t>
            </a:r>
            <a:r>
              <a:rPr lang="fa-IR" sz="4400" dirty="0" smtClean="0">
                <a:cs typeface="B Nazanin" panose="00000400000000000000" pitchFamily="2" charset="-78"/>
              </a:rPr>
              <a:t>.</a:t>
            </a:r>
          </a:p>
          <a:p>
            <a:pPr algn="justLow" rtl="1"/>
            <a:r>
              <a:rPr lang="fa-IR" sz="4400" dirty="0">
                <a:cs typeface="B Nazanin" panose="00000400000000000000" pitchFamily="2" charset="-78"/>
              </a:rPr>
              <a:t/>
            </a:r>
            <a:br>
              <a:rPr lang="fa-IR" sz="4400" dirty="0">
                <a:cs typeface="B Nazanin" panose="00000400000000000000" pitchFamily="2" charset="-78"/>
              </a:rPr>
            </a:br>
            <a:endParaRPr lang="en-US" sz="4400" dirty="0">
              <a:cs typeface="B Nazanin" panose="00000400000000000000" pitchFamily="2" charset="-78"/>
            </a:endParaRPr>
          </a:p>
        </p:txBody>
      </p:sp>
    </p:spTree>
    <p:extLst>
      <p:ext uri="{BB962C8B-B14F-4D97-AF65-F5344CB8AC3E}">
        <p14:creationId xmlns:p14="http://schemas.microsoft.com/office/powerpoint/2010/main" val="400622474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2621" y="2616273"/>
            <a:ext cx="9613861" cy="3599316"/>
          </a:xfrm>
        </p:spPr>
        <p:txBody>
          <a:bodyPr>
            <a:normAutofit/>
          </a:bodyPr>
          <a:lstStyle/>
          <a:p>
            <a:pPr algn="justLow" rtl="1"/>
            <a:r>
              <a:rPr lang="fa-IR" sz="4800" dirty="0">
                <a:cs typeface="B Nazanin" panose="00000400000000000000" pitchFamily="2" charset="-78"/>
              </a:rPr>
              <a:t>در مرحله بعدی باید طرح کلی کارتان را در بیاورید. مشخص کنید هر کدام از داده ها، اطلاعات، نمودارها، نمادها و یا تصاویری که می خواهید استفاده کنید کجای طرح قرار بگیرند.</a:t>
            </a:r>
            <a:br>
              <a:rPr lang="fa-IR" sz="4800" dirty="0">
                <a:cs typeface="B Nazanin" panose="00000400000000000000" pitchFamily="2" charset="-78"/>
              </a:rPr>
            </a:br>
            <a:endParaRPr lang="en-US" sz="4800" dirty="0">
              <a:cs typeface="B Nazanin" panose="00000400000000000000" pitchFamily="2" charset="-78"/>
            </a:endParaRPr>
          </a:p>
        </p:txBody>
      </p:sp>
    </p:spTree>
    <p:extLst>
      <p:ext uri="{BB962C8B-B14F-4D97-AF65-F5344CB8AC3E}">
        <p14:creationId xmlns:p14="http://schemas.microsoft.com/office/powerpoint/2010/main" val="93432826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0021" y="2870272"/>
            <a:ext cx="10470279" cy="3632127"/>
          </a:xfrm>
        </p:spPr>
        <p:txBody>
          <a:bodyPr>
            <a:normAutofit/>
          </a:bodyPr>
          <a:lstStyle/>
          <a:p>
            <a:pPr algn="justLow" rtl="1"/>
            <a:r>
              <a:rPr lang="fa-IR" sz="4800" dirty="0">
                <a:cs typeface="B Nazanin" panose="00000400000000000000" pitchFamily="2" charset="-78"/>
              </a:rPr>
              <a:t>بهتر است قبل از شروع، طرحِ آن را روی کاغذ بکشید و یا از ابزارهایی مانند </a:t>
            </a:r>
            <a:r>
              <a:rPr lang="en-US" sz="4800" dirty="0" err="1">
                <a:cs typeface="B Nazanin" panose="00000400000000000000" pitchFamily="2" charset="-78"/>
              </a:rPr>
              <a:t>Balsamiq</a:t>
            </a:r>
            <a:r>
              <a:rPr lang="en-US" sz="4800" dirty="0">
                <a:cs typeface="B Nazanin" panose="00000400000000000000" pitchFamily="2" charset="-78"/>
              </a:rPr>
              <a:t> Mockup، </a:t>
            </a:r>
            <a:r>
              <a:rPr lang="fa-IR" sz="4800" dirty="0">
                <a:cs typeface="B Nazanin" panose="00000400000000000000" pitchFamily="2" charset="-78"/>
              </a:rPr>
              <a:t>برای درست کردن وایرفرم طرح تان استفاده کنید.</a:t>
            </a:r>
            <a:br>
              <a:rPr lang="fa-IR" sz="4800" dirty="0">
                <a:cs typeface="B Nazanin" panose="00000400000000000000" pitchFamily="2" charset="-78"/>
              </a:rPr>
            </a:br>
            <a:endParaRPr lang="en-US" sz="4800" dirty="0">
              <a:cs typeface="B Nazanin" panose="00000400000000000000" pitchFamily="2" charset="-78"/>
            </a:endParaRPr>
          </a:p>
        </p:txBody>
      </p:sp>
    </p:spTree>
    <p:extLst>
      <p:ext uri="{BB962C8B-B14F-4D97-AF65-F5344CB8AC3E}">
        <p14:creationId xmlns:p14="http://schemas.microsoft.com/office/powerpoint/2010/main" val="92083243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3301" y="2514672"/>
            <a:ext cx="10129082" cy="3873427"/>
          </a:xfrm>
        </p:spPr>
        <p:txBody>
          <a:bodyPr>
            <a:normAutofit/>
          </a:bodyPr>
          <a:lstStyle/>
          <a:p>
            <a:pPr algn="justLow" rtl="1"/>
            <a:r>
              <a:rPr lang="fa-IR" sz="4800" dirty="0">
                <a:cs typeface="B Nazanin" panose="00000400000000000000" pitchFamily="2" charset="-78"/>
              </a:rPr>
              <a:t>نکته: اگر از تصاویر و علامت استفاده می کنید بهتر است در قسمت بالا گذاشته شوند، نمودار و جدول ها در وسط و نشان دادن آمارها در پایین کار قرار بگیرند</a:t>
            </a:r>
            <a:r>
              <a:rPr lang="fa-IR" sz="4800" dirty="0" smtClean="0">
                <a:cs typeface="B Nazanin" panose="00000400000000000000" pitchFamily="2" charset="-78"/>
              </a:rPr>
              <a:t>.</a:t>
            </a:r>
            <a:endParaRPr lang="en-US" sz="4800" dirty="0">
              <a:cs typeface="B Nazanin" panose="00000400000000000000" pitchFamily="2" charset="-78"/>
            </a:endParaRPr>
          </a:p>
        </p:txBody>
      </p:sp>
    </p:spTree>
    <p:extLst>
      <p:ext uri="{BB962C8B-B14F-4D97-AF65-F5344CB8AC3E}">
        <p14:creationId xmlns:p14="http://schemas.microsoft.com/office/powerpoint/2010/main" val="163834433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521" y="2336872"/>
            <a:ext cx="11029079" cy="3936927"/>
          </a:xfrm>
        </p:spPr>
        <p:txBody>
          <a:bodyPr>
            <a:noAutofit/>
          </a:bodyPr>
          <a:lstStyle/>
          <a:p>
            <a:pPr algn="justLow" rtl="1" fontAlgn="base"/>
            <a:r>
              <a:rPr lang="fa-IR" sz="3600" dirty="0">
                <a:cs typeface="B Nazanin" panose="00000400000000000000" pitchFamily="2" charset="-78"/>
              </a:rPr>
              <a:t>دیداری‌سازی داده‌ها یا </a:t>
            </a:r>
            <a:r>
              <a:rPr lang="en-US" sz="3600" dirty="0">
                <a:cs typeface="B Nazanin" panose="00000400000000000000" pitchFamily="2" charset="-78"/>
              </a:rPr>
              <a:t>Data Visualization </a:t>
            </a:r>
            <a:r>
              <a:rPr lang="fa-IR" sz="3600" dirty="0">
                <a:cs typeface="B Nazanin" panose="00000400000000000000" pitchFamily="2" charset="-78"/>
              </a:rPr>
              <a:t>در کنار </a:t>
            </a:r>
            <a:r>
              <a:rPr lang="fa-IR" sz="3600" dirty="0">
                <a:cs typeface="B Nazanin" panose="00000400000000000000" pitchFamily="2" charset="-78"/>
                <a:hlinkClick r:id="rId2"/>
              </a:rPr>
              <a:t>اینفوگرافیک‌ها</a:t>
            </a:r>
            <a:r>
              <a:rPr lang="fa-IR" sz="3600" dirty="0">
                <a:cs typeface="B Nazanin" panose="00000400000000000000" pitchFamily="2" charset="-78"/>
              </a:rPr>
              <a:t> از مفاهیم اساسی در طراحی داده‌ها و اطلاعات هستند که به‌عنوان ابزاری قدرتمند برای به تصویر درآوردن داده‌ها و مقادیر قابل‌اندازه‌گیری شناخته می‎شوند. همواره به این نکته باید توجه داشت که علاوه بر نمایش جذاب، داده‌ها باید به‌درستی، بدون ابهام و پیچیدگی ارائه شوند؛ از این رو شناخت شیوه‌های صحیح دیداری‌سازی داده‌ها، به ما کمک خواهد کرد تا مقادیر کمی و کیفی گوناگون را با شیوه مناسب خود به تصویر درآوریم</a:t>
            </a:r>
            <a:r>
              <a:rPr lang="fa-IR" sz="3600" dirty="0" smtClean="0">
                <a:cs typeface="B Nazanin" panose="00000400000000000000" pitchFamily="2" charset="-78"/>
              </a:rPr>
              <a:t>.</a:t>
            </a:r>
            <a:endParaRPr lang="en-US" sz="3600" dirty="0">
              <a:cs typeface="B Nazanin" panose="00000400000000000000" pitchFamily="2" charset="-78"/>
            </a:endParaRPr>
          </a:p>
        </p:txBody>
      </p:sp>
    </p:spTree>
    <p:extLst>
      <p:ext uri="{BB962C8B-B14F-4D97-AF65-F5344CB8AC3E}">
        <p14:creationId xmlns:p14="http://schemas.microsoft.com/office/powerpoint/2010/main" val="418133110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8321" y="2514673"/>
            <a:ext cx="9613861" cy="3599316"/>
          </a:xfrm>
        </p:spPr>
        <p:txBody>
          <a:bodyPr>
            <a:normAutofit/>
          </a:bodyPr>
          <a:lstStyle/>
          <a:p>
            <a:pPr algn="justLow" rtl="1" fontAlgn="base"/>
            <a:r>
              <a:rPr lang="fa-IR" sz="3600" dirty="0">
                <a:cs typeface="B Nazanin" panose="00000400000000000000" pitchFamily="2" charset="-78"/>
              </a:rPr>
              <a:t>اما چرا به دیداری‌سازی داده‌ها نیاز داریم:</a:t>
            </a:r>
          </a:p>
          <a:p>
            <a:pPr algn="justLow" rtl="1" fontAlgn="base"/>
            <a:r>
              <a:rPr lang="fa-IR" sz="3600" dirty="0">
                <a:cs typeface="B Nazanin" panose="00000400000000000000" pitchFamily="2" charset="-78"/>
              </a:rPr>
              <a:t>داستان‎سرایی </a:t>
            </a:r>
            <a:r>
              <a:rPr lang="en-US" sz="3600" dirty="0" smtClean="0">
                <a:cs typeface="B Nazanin" panose="00000400000000000000" pitchFamily="2" charset="-78"/>
              </a:rPr>
              <a:t>Telling Story </a:t>
            </a:r>
            <a:r>
              <a:rPr lang="fa-IR" sz="3600" dirty="0">
                <a:cs typeface="B Nazanin" panose="00000400000000000000" pitchFamily="2" charset="-78"/>
              </a:rPr>
              <a:t>و کمک به فهم آسان‌تر مطالب</a:t>
            </a:r>
          </a:p>
          <a:p>
            <a:pPr algn="justLow" rtl="1" fontAlgn="base"/>
            <a:r>
              <a:rPr lang="fa-IR" sz="3600" dirty="0">
                <a:cs typeface="B Nazanin" panose="00000400000000000000" pitchFamily="2" charset="-78"/>
              </a:rPr>
              <a:t>بازنمایی منسجم حجم قابل‌توجهی از داده‌ها</a:t>
            </a:r>
          </a:p>
          <a:p>
            <a:pPr algn="justLow" rtl="1" fontAlgn="base"/>
            <a:r>
              <a:rPr lang="fa-IR" sz="3600" dirty="0">
                <a:cs typeface="B Nazanin" panose="00000400000000000000" pitchFamily="2" charset="-78"/>
              </a:rPr>
              <a:t>کمک به تشخیص ارتباط میان داده‌ها و تحلیل بهتر مسائل</a:t>
            </a:r>
          </a:p>
          <a:p>
            <a:pPr algn="justLow"/>
            <a:endParaRPr lang="en-US" sz="3600" dirty="0">
              <a:cs typeface="B Nazanin" panose="00000400000000000000" pitchFamily="2" charset="-78"/>
            </a:endParaRPr>
          </a:p>
        </p:txBody>
      </p:sp>
    </p:spTree>
    <p:extLst>
      <p:ext uri="{BB962C8B-B14F-4D97-AF65-F5344CB8AC3E}">
        <p14:creationId xmlns:p14="http://schemas.microsoft.com/office/powerpoint/2010/main" val="318474216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fontAlgn="base"/>
            <a:r>
              <a:rPr lang="fa-IR" dirty="0">
                <a:cs typeface="B Titr" panose="00000700000000000000" pitchFamily="2" charset="-78"/>
              </a:rPr>
              <a:t>انواع داده‌ها و شیوه دیداری‌سازی </a:t>
            </a:r>
            <a:r>
              <a:rPr lang="fa-IR" dirty="0" smtClean="0">
                <a:cs typeface="B Titr" panose="00000700000000000000" pitchFamily="2" charset="-78"/>
              </a:rPr>
              <a:t>آن‌ها</a:t>
            </a:r>
            <a:endParaRPr lang="en-US" dirty="0">
              <a:cs typeface="B Titr" panose="00000700000000000000" pitchFamily="2" charset="-78"/>
            </a:endParaRPr>
          </a:p>
        </p:txBody>
      </p:sp>
      <p:sp>
        <p:nvSpPr>
          <p:cNvPr id="3" name="Content Placeholder 2"/>
          <p:cNvSpPr>
            <a:spLocks noGrp="1"/>
          </p:cNvSpPr>
          <p:nvPr>
            <p:ph idx="1"/>
          </p:nvPr>
        </p:nvSpPr>
        <p:spPr>
          <a:xfrm>
            <a:off x="7075616" y="2336872"/>
            <a:ext cx="4697284" cy="4072165"/>
          </a:xfrm>
        </p:spPr>
        <p:txBody>
          <a:bodyPr>
            <a:noAutofit/>
          </a:bodyPr>
          <a:lstStyle/>
          <a:p>
            <a:pPr algn="r" rtl="1"/>
            <a:r>
              <a:rPr lang="fa-IR" sz="3200" dirty="0">
                <a:cs typeface="B Nazanin" panose="00000400000000000000" pitchFamily="2" charset="-78"/>
              </a:rPr>
              <a:t> ۱. داده‌های سری‎ زمانی – </a:t>
            </a:r>
            <a:r>
              <a:rPr lang="en-US" sz="3200" dirty="0">
                <a:cs typeface="B Nazanin" panose="00000400000000000000" pitchFamily="2" charset="-78"/>
              </a:rPr>
              <a:t>Time series data</a:t>
            </a:r>
            <a:br>
              <a:rPr lang="en-US" sz="3200" dirty="0">
                <a:cs typeface="B Nazanin" panose="00000400000000000000" pitchFamily="2" charset="-78"/>
              </a:rPr>
            </a:br>
            <a:r>
              <a:rPr lang="fa-IR" sz="3200" dirty="0">
                <a:cs typeface="B Nazanin" panose="00000400000000000000" pitchFamily="2" charset="-78"/>
              </a:rPr>
              <a:t>سری‎های زمانی، مجموعه‌ای از مقادیر هستند که در بستر زمان تغییر می‌کنند و معمولاً یک توالی تاریخی را دنبال می‎کنند. به‌طورمعمول از نمودارهای خطی برای نمایش این نوع داده‌ها استفاده می‌شود.</a:t>
            </a:r>
            <a:endParaRPr lang="en-US" sz="32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069" y="2242340"/>
            <a:ext cx="6810632" cy="4261228"/>
          </a:xfrm>
          <a:prstGeom prst="rect">
            <a:avLst/>
          </a:prstGeom>
        </p:spPr>
      </p:pic>
    </p:spTree>
    <p:extLst>
      <p:ext uri="{BB962C8B-B14F-4D97-AF65-F5344CB8AC3E}">
        <p14:creationId xmlns:p14="http://schemas.microsoft.com/office/powerpoint/2010/main" val="6293435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Low" rtl="1"/>
            <a:r>
              <a:rPr lang="fa-IR" dirty="0">
                <a:cs typeface="B Titr" panose="00000700000000000000" pitchFamily="2" charset="-78"/>
              </a:rPr>
              <a:t>     ۲. دادهای جغرافیایی – </a:t>
            </a:r>
            <a:r>
              <a:rPr lang="en-US" dirty="0">
                <a:cs typeface="B Titr" panose="00000700000000000000" pitchFamily="2" charset="-78"/>
              </a:rPr>
              <a:t>Geographical data</a:t>
            </a:r>
          </a:p>
        </p:txBody>
      </p:sp>
      <p:sp>
        <p:nvSpPr>
          <p:cNvPr id="3" name="Content Placeholder 2"/>
          <p:cNvSpPr>
            <a:spLocks noGrp="1"/>
          </p:cNvSpPr>
          <p:nvPr>
            <p:ph idx="1"/>
          </p:nvPr>
        </p:nvSpPr>
        <p:spPr>
          <a:xfrm>
            <a:off x="6769100" y="2353348"/>
            <a:ext cx="4859612" cy="4415751"/>
          </a:xfrm>
        </p:spPr>
        <p:txBody>
          <a:bodyPr>
            <a:normAutofit/>
          </a:bodyPr>
          <a:lstStyle/>
          <a:p>
            <a:pPr algn="justLow" rtl="1"/>
            <a:r>
              <a:rPr lang="fa-IR" sz="3600" dirty="0">
                <a:cs typeface="B Nazanin" panose="00000400000000000000" pitchFamily="2" charset="-78"/>
              </a:rPr>
              <a:t>نقشه بهترین وسیله برای نمایش داده‌هایی است که موقعیت جغرافیایی به عنوان شاخص اصلی در نظر گرفته شده است. یک نقشه تأثیرگذار یا یک نمودار جغرافیایی باید تفسیر درستی از داده‌ها را ارائه دهد.</a:t>
            </a:r>
            <a:endParaRPr lang="en-US" sz="3600" dirty="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227" y="2353349"/>
            <a:ext cx="6096000" cy="3767364"/>
          </a:xfrm>
          <a:prstGeom prst="rect">
            <a:avLst/>
          </a:prstGeom>
        </p:spPr>
      </p:pic>
    </p:spTree>
    <p:extLst>
      <p:ext uri="{BB962C8B-B14F-4D97-AF65-F5344CB8AC3E}">
        <p14:creationId xmlns:p14="http://schemas.microsoft.com/office/powerpoint/2010/main" val="61328987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B Titr" panose="00000700000000000000" pitchFamily="2" charset="-78"/>
              </a:rPr>
              <a:t>۳. مقادیر مقایسه‌ای – </a:t>
            </a:r>
            <a:r>
              <a:rPr lang="en-US" dirty="0">
                <a:cs typeface="B Titr" panose="00000700000000000000" pitchFamily="2" charset="-78"/>
              </a:rPr>
              <a:t>Compare sets of values</a:t>
            </a:r>
          </a:p>
        </p:txBody>
      </p:sp>
      <p:sp>
        <p:nvSpPr>
          <p:cNvPr id="3" name="Content Placeholder 2"/>
          <p:cNvSpPr>
            <a:spLocks noGrp="1"/>
          </p:cNvSpPr>
          <p:nvPr>
            <p:ph idx="1"/>
          </p:nvPr>
        </p:nvSpPr>
        <p:spPr>
          <a:xfrm>
            <a:off x="5976054" y="2229781"/>
            <a:ext cx="5837512" cy="4203970"/>
          </a:xfrm>
        </p:spPr>
        <p:txBody>
          <a:bodyPr>
            <a:noAutofit/>
          </a:bodyPr>
          <a:lstStyle/>
          <a:p>
            <a:pPr algn="justLow" rtl="1" fontAlgn="base"/>
            <a:r>
              <a:rPr lang="fa-IR" sz="4000" dirty="0">
                <a:cs typeface="B Nazanin" panose="00000400000000000000" pitchFamily="2" charset="-78"/>
              </a:rPr>
              <a:t>استفاده از نمودار میله‌ای یا هیستوگرام برای نمایش داده‌های قابل‌مقایسه نظیر بلندترین‌ها و کوتاه‌ترین‌ها، انتخاب مناسبی است. همچنین برای مقایسه چند داده به طور همزمان، می‌توان از نمودار درختی یا نمودار حبابی استفاده نمود.</a:t>
            </a:r>
          </a:p>
          <a:p>
            <a:pPr algn="justLow" rtl="1"/>
            <a:r>
              <a:rPr lang="fa-IR" sz="4000" dirty="0">
                <a:cs typeface="B Nazanin" panose="00000400000000000000" pitchFamily="2" charset="-78"/>
                <a:hlinkClick r:id="rId2"/>
              </a:rPr>
              <a:t/>
            </a:r>
            <a:br>
              <a:rPr lang="fa-IR" sz="4000" dirty="0">
                <a:cs typeface="B Nazanin" panose="00000400000000000000" pitchFamily="2" charset="-78"/>
                <a:hlinkClick r:id="rId2"/>
              </a:rPr>
            </a:br>
            <a:endParaRPr lang="en-US" sz="4000" dirty="0">
              <a:cs typeface="B Nazanin"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703" y="2287446"/>
            <a:ext cx="5481783" cy="4203970"/>
          </a:xfrm>
          <a:prstGeom prst="rect">
            <a:avLst/>
          </a:prstGeom>
        </p:spPr>
      </p:pic>
    </p:spTree>
    <p:extLst>
      <p:ext uri="{BB962C8B-B14F-4D97-AF65-F5344CB8AC3E}">
        <p14:creationId xmlns:p14="http://schemas.microsoft.com/office/powerpoint/2010/main" val="148447021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Low" rtl="1"/>
            <a:r>
              <a:rPr lang="fa-IR" dirty="0">
                <a:cs typeface="B Titr" panose="00000700000000000000" pitchFamily="2" charset="-78"/>
              </a:rPr>
              <a:t>   ۴. مقادیر درصدی – </a:t>
            </a:r>
            <a:r>
              <a:rPr lang="en-US" dirty="0">
                <a:cs typeface="B Titr" panose="00000700000000000000" pitchFamily="2" charset="-78"/>
              </a:rPr>
              <a:t>Percentage values</a:t>
            </a:r>
          </a:p>
        </p:txBody>
      </p:sp>
      <p:sp>
        <p:nvSpPr>
          <p:cNvPr id="3" name="Content Placeholder 2"/>
          <p:cNvSpPr>
            <a:spLocks noGrp="1"/>
          </p:cNvSpPr>
          <p:nvPr>
            <p:ph idx="1"/>
          </p:nvPr>
        </p:nvSpPr>
        <p:spPr>
          <a:xfrm>
            <a:off x="6571735" y="2378244"/>
            <a:ext cx="5450333" cy="4179257"/>
          </a:xfrm>
        </p:spPr>
        <p:txBody>
          <a:bodyPr>
            <a:normAutofit/>
          </a:bodyPr>
          <a:lstStyle/>
          <a:p>
            <a:pPr algn="justLow" rtl="1"/>
            <a:r>
              <a:rPr lang="fa-IR" sz="3600" dirty="0">
                <a:cs typeface="B Nazanin" panose="00000400000000000000" pitchFamily="2" charset="-78"/>
              </a:rPr>
              <a:t>معمولاً برای نمایش درصد، از </a:t>
            </a:r>
            <a:r>
              <a:rPr lang="fa-IR" sz="3600" dirty="0">
                <a:cs typeface="B Nazanin" panose="00000400000000000000" pitchFamily="2" charset="-78"/>
                <a:hlinkClick r:id="rId2"/>
              </a:rPr>
              <a:t>نمودار دایره‌ای</a:t>
            </a:r>
            <a:r>
              <a:rPr lang="fa-IR" sz="3600" dirty="0">
                <a:cs typeface="B Nazanin" panose="00000400000000000000" pitchFamily="2" charset="-78"/>
              </a:rPr>
              <a:t> استفاده می‌شود. نمایش بیش از ۶-۷ داده در نمودار دایره‌ای، موجب شلوغ شدن بیش‌ازحد آن خواهد شد و در نتیجه مقصود اطلاعات به‌درستی بیان نمی‌گردد پس در استفاده از آنها زیاده‎روی نکنید!</a:t>
            </a:r>
            <a:endParaRPr lang="en-US" sz="3600" dirty="0">
              <a:cs typeface="B Nazanin"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276" y="2268623"/>
            <a:ext cx="6096000" cy="3916278"/>
          </a:xfrm>
          <a:prstGeom prst="rect">
            <a:avLst/>
          </a:prstGeom>
        </p:spPr>
      </p:pic>
    </p:spTree>
    <p:extLst>
      <p:ext uri="{BB962C8B-B14F-4D97-AF65-F5344CB8AC3E}">
        <p14:creationId xmlns:p14="http://schemas.microsoft.com/office/powerpoint/2010/main" val="10607817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dirty="0">
                <a:cs typeface="B Titr" panose="00000700000000000000" pitchFamily="2" charset="-78"/>
              </a:rPr>
              <a:t>نمودار دایره ای؛شیوه های نمایش</a:t>
            </a:r>
          </a:p>
        </p:txBody>
      </p:sp>
      <p:sp>
        <p:nvSpPr>
          <p:cNvPr id="3" name="Content Placeholder 2"/>
          <p:cNvSpPr>
            <a:spLocks noGrp="1"/>
          </p:cNvSpPr>
          <p:nvPr>
            <p:ph idx="1"/>
          </p:nvPr>
        </p:nvSpPr>
        <p:spPr>
          <a:xfrm>
            <a:off x="896221" y="2311400"/>
            <a:ext cx="10330579" cy="3751789"/>
          </a:xfrm>
        </p:spPr>
        <p:txBody>
          <a:bodyPr>
            <a:noAutofit/>
          </a:bodyPr>
          <a:lstStyle/>
          <a:p>
            <a:pPr algn="justLow" rtl="1"/>
            <a:r>
              <a:rPr lang="fa-IR" sz="3600" dirty="0">
                <a:cs typeface="B Nazanin" panose="00000400000000000000" pitchFamily="2" charset="-78"/>
              </a:rPr>
              <a:t>در بیشتر اینفوگرافیک ها چون با اطلاعات و داده‌های عددی سروکار داریم، استفاده از نمودارها یکی از ساده‌ترین و بهترین ابزارها برای به تصویر کشیدن داده‌ها هستند. البته باید توجه داشت که انتخاب نمودار مناسب با نوع اطلاعات از اهمیت ویژه برخوردار است.</a:t>
            </a:r>
            <a:endParaRPr lang="en-US" sz="3600" dirty="0" smtClean="0">
              <a:cs typeface="B Nazanin" panose="00000400000000000000" pitchFamily="2" charset="-78"/>
            </a:endParaRPr>
          </a:p>
          <a:p>
            <a:pPr algn="justLow" rtl="1"/>
            <a:r>
              <a:rPr lang="fa-IR" sz="3600" dirty="0" smtClean="0">
                <a:cs typeface="B Nazanin" panose="00000400000000000000" pitchFamily="2" charset="-78"/>
              </a:rPr>
              <a:t>یکی </a:t>
            </a:r>
            <a:r>
              <a:rPr lang="fa-IR" sz="3600" dirty="0">
                <a:cs typeface="B Nazanin" panose="00000400000000000000" pitchFamily="2" charset="-78"/>
              </a:rPr>
              <a:t>از عناصری که در طراحی گرافیک‌های اطلاع‌رسان و دیداری‌سازی داده‌ها کاربرد فراوانی دارند، نمودارهای دایره‌ای (</a:t>
            </a:r>
            <a:r>
              <a:rPr lang="en-US" sz="3600" dirty="0">
                <a:cs typeface="B Nazanin" panose="00000400000000000000" pitchFamily="2" charset="-78"/>
              </a:rPr>
              <a:t>Pie Chart) </a:t>
            </a:r>
            <a:r>
              <a:rPr lang="fa-IR" sz="3600" dirty="0">
                <a:cs typeface="B Nazanin" panose="00000400000000000000" pitchFamily="2" charset="-78"/>
              </a:rPr>
              <a:t>هستند.</a:t>
            </a:r>
            <a:br>
              <a:rPr lang="fa-IR" sz="3600" dirty="0">
                <a:cs typeface="B Nazanin" panose="00000400000000000000" pitchFamily="2" charset="-78"/>
              </a:rPr>
            </a:br>
            <a:endParaRPr lang="en-US" sz="3600" dirty="0">
              <a:cs typeface="B Nazanin" panose="00000400000000000000" pitchFamily="2" charset="-78"/>
            </a:endParaRPr>
          </a:p>
        </p:txBody>
      </p:sp>
    </p:spTree>
    <p:extLst>
      <p:ext uri="{BB962C8B-B14F-4D97-AF65-F5344CB8AC3E}">
        <p14:creationId xmlns:p14="http://schemas.microsoft.com/office/powerpoint/2010/main" val="361824524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5021" y="2362273"/>
            <a:ext cx="9613861" cy="3599316"/>
          </a:xfrm>
        </p:spPr>
        <p:txBody>
          <a:bodyPr>
            <a:normAutofit/>
          </a:bodyPr>
          <a:lstStyle/>
          <a:p>
            <a:pPr algn="justLow" rtl="1"/>
            <a:r>
              <a:rPr lang="fa-IR" sz="4800" dirty="0">
                <a:cs typeface="B Nazanin" panose="00000400000000000000" pitchFamily="2" charset="-78"/>
              </a:rPr>
              <a:t>این نوع نمودار دایره‌ای ساده و درعین‌حال گویا است و می‌تواند یک ابزار مناسب برای نمایش اطلاعات در اینفوگرافیک ها باشد. استفاده از رنگ‌های متفاوت و انتخاب یک فونت مناسب می‌تواند بر زیبایی و جذابیت آن بی افزاید.</a:t>
            </a:r>
            <a:endParaRPr lang="en-US" sz="4800" dirty="0">
              <a:cs typeface="B Nazanin" panose="00000400000000000000" pitchFamily="2" charset="-78"/>
            </a:endParaRPr>
          </a:p>
        </p:txBody>
      </p:sp>
    </p:spTree>
    <p:extLst>
      <p:ext uri="{BB962C8B-B14F-4D97-AF65-F5344CB8AC3E}">
        <p14:creationId xmlns:p14="http://schemas.microsoft.com/office/powerpoint/2010/main" val="405268393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xmlns=""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TM04033917[[fn=Berlin]]</Template>
  <TotalTime>197</TotalTime>
  <Words>662</Words>
  <Application>Microsoft Office PowerPoint</Application>
  <PresentationFormat>Custom</PresentationFormat>
  <Paragraphs>35</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Berlin</vt:lpstr>
      <vt:lpstr>آشنایی با شیوه‌های صحیح دیداری‌سازی داده‌ها</vt:lpstr>
      <vt:lpstr>PowerPoint Presentation</vt:lpstr>
      <vt:lpstr>PowerPoint Presentation</vt:lpstr>
      <vt:lpstr>انواع داده‌ها و شیوه دیداری‌سازی آن‌ها</vt:lpstr>
      <vt:lpstr>     ۲. دادهای جغرافیایی – Geographical data</vt:lpstr>
      <vt:lpstr>۳. مقادیر مقایسه‌ای – Compare sets of values</vt:lpstr>
      <vt:lpstr>   ۴. مقادیر درصدی – Percentage values</vt:lpstr>
      <vt:lpstr>نمودار دایره ای؛شیوه های نمایش</vt:lpstr>
      <vt:lpstr>PowerPoint Presentation</vt:lpstr>
      <vt:lpstr>PowerPoint Presentation</vt:lpstr>
      <vt:lpstr>     ۵. مقادیر کمّی Qualitative values</vt:lpstr>
      <vt:lpstr>روش طراحی کردن اینفوگرافیک چگونه است؟</vt:lpstr>
      <vt:lpstr>PowerPoint Presentation</vt:lpstr>
      <vt:lpstr>قبل از شروع:</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user</cp:lastModifiedBy>
  <cp:revision>13</cp:revision>
  <dcterms:created xsi:type="dcterms:W3CDTF">2018-10-29T06:55:32Z</dcterms:created>
  <dcterms:modified xsi:type="dcterms:W3CDTF">2018-11-18T07:32:41Z</dcterms:modified>
</cp:coreProperties>
</file>