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19"/>
  </p:notesMasterIdLst>
  <p:sldIdLst>
    <p:sldId id="256" r:id="rId2"/>
    <p:sldId id="257" r:id="rId3"/>
    <p:sldId id="258" r:id="rId4"/>
    <p:sldId id="261" r:id="rId5"/>
    <p:sldId id="259" r:id="rId6"/>
    <p:sldId id="260" r:id="rId7"/>
    <p:sldId id="262" r:id="rId8"/>
    <p:sldId id="263" r:id="rId9"/>
    <p:sldId id="264" r:id="rId10"/>
    <p:sldId id="265" r:id="rId11"/>
    <p:sldId id="266" r:id="rId12"/>
    <p:sldId id="267" r:id="rId13"/>
    <p:sldId id="270" r:id="rId14"/>
    <p:sldId id="271" r:id="rId15"/>
    <p:sldId id="272" r:id="rId16"/>
    <p:sldId id="273"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10" autoAdjust="0"/>
    <p:restoredTop sz="94660"/>
  </p:normalViewPr>
  <p:slideViewPr>
    <p:cSldViewPr snapToGrid="0">
      <p:cViewPr>
        <p:scale>
          <a:sx n="66" d="100"/>
          <a:sy n="66" d="100"/>
        </p:scale>
        <p:origin x="-1134" y="-27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B018DC-1760-4FCE-92F2-A6CE9861E880}" type="datetimeFigureOut">
              <a:rPr lang="en-US" smtClean="0"/>
              <a:t>11/18/2018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3C5F79-0CC6-4893-8FBC-8569EFD61781}" type="slidenum">
              <a:rPr lang="en-US" smtClean="0"/>
              <a:t>‹#›</a:t>
            </a:fld>
            <a:endParaRPr lang="en-US"/>
          </a:p>
        </p:txBody>
      </p:sp>
    </p:spTree>
    <p:extLst>
      <p:ext uri="{BB962C8B-B14F-4D97-AF65-F5344CB8AC3E}">
        <p14:creationId xmlns:p14="http://schemas.microsoft.com/office/powerpoint/2010/main" val="1137090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80569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7449088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8109222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356145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5348915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9523004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3364903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266196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2308943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4562347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3333013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6818910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4E3E69-D210-45C0-AF66-5A21E5AC0E90}"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7966585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401601506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E4E3E69-D210-45C0-AF66-5A21E5AC0E90}" type="datetimeFigureOut">
              <a:rPr lang="en-US" smtClean="0"/>
              <a:t>11/18/2018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7703155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2317747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162186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4E3E69-D210-45C0-AF66-5A21E5AC0E90}" type="datetimeFigureOut">
              <a:rPr lang="en-US" smtClean="0"/>
              <a:t>11/18/2018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1042506215"/>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9065" y="2385367"/>
            <a:ext cx="8144134" cy="1373070"/>
          </a:xfrm>
        </p:spPr>
        <p:txBody>
          <a:bodyPr/>
          <a:lstStyle/>
          <a:p>
            <a:r>
              <a:rPr lang="fa-IR" dirty="0" smtClean="0">
                <a:cs typeface="B Titr" panose="00000700000000000000" pitchFamily="2" charset="-78"/>
              </a:rPr>
              <a:t>بسم الله الرحمن الرحيم</a:t>
            </a:r>
            <a:endParaRPr lang="en-US" dirty="0">
              <a:cs typeface="B Titr" panose="00000700000000000000" pitchFamily="2" charset="-78"/>
            </a:endParaRPr>
          </a:p>
        </p:txBody>
      </p:sp>
    </p:spTree>
    <p:extLst>
      <p:ext uri="{BB962C8B-B14F-4D97-AF65-F5344CB8AC3E}">
        <p14:creationId xmlns:p14="http://schemas.microsoft.com/office/powerpoint/2010/main" val="9687816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a:r>
              <a:rPr lang="fa-IR" sz="4400" b="1" dirty="0">
                <a:cs typeface="B Titr" panose="00000700000000000000" pitchFamily="2" charset="-78"/>
              </a:rPr>
              <a:t>قانون </a:t>
            </a:r>
            <a:r>
              <a:rPr lang="en-US" sz="5400" dirty="0">
                <a:cs typeface="B Titr" panose="00000700000000000000" pitchFamily="2" charset="-78"/>
              </a:rPr>
              <a:t>K.I.S.S</a:t>
            </a:r>
            <a:r>
              <a:rPr lang="en-US" sz="5400" b="1" dirty="0">
                <a:cs typeface="B Titr" panose="00000700000000000000" pitchFamily="2" charset="-78"/>
              </a:rPr>
              <a:t> </a:t>
            </a:r>
            <a:r>
              <a:rPr lang="fa-IR" sz="4400" b="1" dirty="0">
                <a:cs typeface="B Titr" panose="00000700000000000000" pitchFamily="2" charset="-78"/>
              </a:rPr>
              <a:t>را رعایت </a:t>
            </a:r>
            <a:r>
              <a:rPr lang="fa-IR" sz="4400" b="1" dirty="0" smtClean="0">
                <a:cs typeface="B Titr" panose="00000700000000000000" pitchFamily="2" charset="-78"/>
              </a:rPr>
              <a:t>کنید</a:t>
            </a:r>
            <a:endParaRPr lang="en-US" sz="4400" dirty="0">
              <a:cs typeface="B Titr" panose="00000700000000000000" pitchFamily="2" charset="-78"/>
            </a:endParaRPr>
          </a:p>
        </p:txBody>
      </p:sp>
      <p:sp>
        <p:nvSpPr>
          <p:cNvPr id="3" name="Content Placeholder 2"/>
          <p:cNvSpPr>
            <a:spLocks noGrp="1"/>
          </p:cNvSpPr>
          <p:nvPr>
            <p:ph idx="1"/>
          </p:nvPr>
        </p:nvSpPr>
        <p:spPr>
          <a:xfrm>
            <a:off x="680321" y="2336873"/>
            <a:ext cx="10597279" cy="3802670"/>
          </a:xfrm>
        </p:spPr>
        <p:txBody>
          <a:bodyPr>
            <a:noAutofit/>
          </a:bodyPr>
          <a:lstStyle/>
          <a:p>
            <a:pPr marL="0" indent="0" algn="justLow" rtl="1">
              <a:buNone/>
            </a:pPr>
            <a:r>
              <a:rPr lang="fa-IR" sz="4000" dirty="0">
                <a:cs typeface="B Nazanin" panose="00000400000000000000" pitchFamily="2" charset="-78"/>
              </a:rPr>
              <a:t>یکی از اهداف در تولید محتوای اینفوگرافیک این است که در کم ترین زمان، بیشترین اطلاعات به مخاطب ارائه گردد. به همین منظور، طراحان حرفه ای قانون </a:t>
            </a:r>
            <a:r>
              <a:rPr lang="en-US" sz="4000" dirty="0">
                <a:cs typeface="B Nazanin" panose="00000400000000000000" pitchFamily="2" charset="-78"/>
              </a:rPr>
              <a:t>K.I.S.S </a:t>
            </a:r>
            <a:r>
              <a:rPr lang="fa-IR" sz="4000" dirty="0">
                <a:cs typeface="B Nazanin" panose="00000400000000000000" pitchFamily="2" charset="-78"/>
              </a:rPr>
              <a:t>را سرلوحه خود برای تولید یک اینفوگرافیک خوب قرار می دهند</a:t>
            </a:r>
            <a:r>
              <a:rPr lang="fa-IR" sz="4000" dirty="0" smtClean="0">
                <a:cs typeface="B Nazanin" panose="00000400000000000000" pitchFamily="2" charset="-78"/>
              </a:rPr>
              <a:t>.</a:t>
            </a:r>
            <a:endParaRPr lang="en-US" sz="4000" dirty="0" smtClean="0">
              <a:cs typeface="B Nazanin" panose="00000400000000000000" pitchFamily="2" charset="-78"/>
            </a:endParaRPr>
          </a:p>
          <a:p>
            <a:pPr marL="0" indent="0" algn="justLow" rtl="1">
              <a:buNone/>
            </a:pPr>
            <a:r>
              <a:rPr lang="fa-IR" sz="4000" dirty="0" smtClean="0">
                <a:cs typeface="B Nazanin" panose="00000400000000000000" pitchFamily="2" charset="-78"/>
              </a:rPr>
              <a:t> </a:t>
            </a:r>
            <a:r>
              <a:rPr lang="en-US" sz="4000" dirty="0">
                <a:cs typeface="B Nazanin" panose="00000400000000000000" pitchFamily="2" charset="-78"/>
              </a:rPr>
              <a:t>Keep It </a:t>
            </a:r>
            <a:r>
              <a:rPr lang="en-US" sz="4000" dirty="0" smtClean="0">
                <a:cs typeface="B Nazanin" panose="00000400000000000000" pitchFamily="2" charset="-78"/>
              </a:rPr>
              <a:t>Simple </a:t>
            </a:r>
            <a:r>
              <a:rPr lang="en-US" sz="4000" dirty="0">
                <a:cs typeface="B Nazanin" panose="00000400000000000000" pitchFamily="2" charset="-78"/>
              </a:rPr>
              <a:t>Stupid (K.I.S.S) </a:t>
            </a:r>
            <a:r>
              <a:rPr lang="fa-IR" sz="4000" dirty="0">
                <a:cs typeface="B Nazanin" panose="00000400000000000000" pitchFamily="2" charset="-78"/>
              </a:rPr>
              <a:t>یکی از بهترین قوانینی است که با رعایت آن مهمترین لطف را در حق خود و مخاطبانتان کرده اید.</a:t>
            </a:r>
          </a:p>
          <a:p>
            <a:pPr marL="0" indent="0" algn="justLow" rtl="1">
              <a:buNone/>
            </a:pPr>
            <a:r>
              <a:rPr lang="fa-IR" sz="4000" dirty="0">
                <a:cs typeface="B Nazanin" panose="00000400000000000000" pitchFamily="2" charset="-78"/>
              </a:rPr>
              <a:t/>
            </a:r>
            <a:br>
              <a:rPr lang="fa-IR" sz="4000" dirty="0">
                <a:cs typeface="B Nazanin" panose="00000400000000000000" pitchFamily="2" charset="-78"/>
              </a:rPr>
            </a:br>
            <a:endParaRPr lang="en-US" sz="4000" dirty="0">
              <a:cs typeface="B Nazanin" panose="00000400000000000000" pitchFamily="2" charset="-78"/>
            </a:endParaRPr>
          </a:p>
        </p:txBody>
      </p:sp>
    </p:spTree>
    <p:extLst>
      <p:ext uri="{BB962C8B-B14F-4D97-AF65-F5344CB8AC3E}">
        <p14:creationId xmlns:p14="http://schemas.microsoft.com/office/powerpoint/2010/main" val="217810120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713393" cy="3599316"/>
          </a:xfrm>
        </p:spPr>
        <p:txBody>
          <a:bodyPr>
            <a:noAutofit/>
          </a:bodyPr>
          <a:lstStyle/>
          <a:p>
            <a:pPr marL="0" indent="0" algn="justLow" rtl="1">
              <a:buNone/>
            </a:pPr>
            <a:r>
              <a:rPr lang="fa-IR" sz="4000" dirty="0">
                <a:cs typeface="B Nazanin" panose="00000400000000000000" pitchFamily="2" charset="-78"/>
              </a:rPr>
              <a:t>این قانون می گوید: « مطالب را به قدری ساده بیان کنید که احمق ها نیز آن را متوجه شوند ». بنابراین بهتر است از کلمات قلمبه و سلمبه پرهیز کرده و تا می توانید عبارات تخصصی را به زبان ساده بیان کنید. در غیر اینصورت، مخاطب خود را گیج خواهید کرد و نمی توانید منظور خود را به او انتقال دهید. در عین حال، برای جلب توجه مخاطب به مطالب مهم تر، می توانید از جلوه های بصری و تکنیک های رنگ آمیزی و </a:t>
            </a:r>
            <a:r>
              <a:rPr lang="fa-IR" sz="4000" b="1" dirty="0">
                <a:cs typeface="B Nazanin" panose="00000400000000000000" pitchFamily="2" charset="-78"/>
              </a:rPr>
              <a:t>تایپوگرافی</a:t>
            </a:r>
            <a:r>
              <a:rPr lang="fa-IR" sz="4000" dirty="0">
                <a:cs typeface="B Nazanin" panose="00000400000000000000" pitchFamily="2" charset="-78"/>
              </a:rPr>
              <a:t> استفاده کنید</a:t>
            </a:r>
            <a:r>
              <a:rPr lang="fa-IR" sz="4000" dirty="0" smtClean="0">
                <a:cs typeface="B Nazanin" panose="00000400000000000000" pitchFamily="2" charset="-78"/>
              </a:rPr>
              <a:t>.</a:t>
            </a:r>
            <a:endParaRPr lang="en-US" sz="4000" dirty="0">
              <a:cs typeface="B Nazanin" panose="00000400000000000000" pitchFamily="2" charset="-78"/>
            </a:endParaRPr>
          </a:p>
        </p:txBody>
      </p:sp>
    </p:spTree>
    <p:extLst>
      <p:ext uri="{BB962C8B-B14F-4D97-AF65-F5344CB8AC3E}">
        <p14:creationId xmlns:p14="http://schemas.microsoft.com/office/powerpoint/2010/main" val="7134326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438399"/>
            <a:ext cx="10669850" cy="3497789"/>
          </a:xfrm>
        </p:spPr>
        <p:txBody>
          <a:bodyPr>
            <a:noAutofit/>
          </a:bodyPr>
          <a:lstStyle/>
          <a:p>
            <a:pPr marL="0" indent="0" algn="justLow" rtl="1">
              <a:buNone/>
            </a:pPr>
            <a:r>
              <a:rPr lang="fa-IR" sz="3600" dirty="0">
                <a:cs typeface="B Nazanin" panose="00000400000000000000" pitchFamily="2" charset="-78"/>
              </a:rPr>
              <a:t>طبق قانون </a:t>
            </a:r>
            <a:r>
              <a:rPr lang="en-US" sz="3600" dirty="0">
                <a:cs typeface="B Nazanin" panose="00000400000000000000" pitchFamily="2" charset="-78"/>
              </a:rPr>
              <a:t>K.I.S.S، </a:t>
            </a:r>
            <a:r>
              <a:rPr lang="fa-IR" sz="3600" dirty="0">
                <a:cs typeface="B Nazanin" panose="00000400000000000000" pitchFamily="2" charset="-78"/>
              </a:rPr>
              <a:t>برای تولید محتوای اینفوگرافیک جذاب، بایستی اصل سادگی را مبنای کار خود قرار داده و مهمترین مطالب را تا حد امکان به زبان ساده مطرح کرد؛ چراکه سادگی عنصر اصلی تولید محتوای اینفوگرافیک است. نکته ای که باید به آن توجه داشته باشید این است که سادگی را هم در متن و هم در طرح رعایت کنید. بدین معنی که از طرح های گرافیکی شلوغ اجتناب کنید و با حذف عناصر غیر ضروری، خوانایی طرح خود را افزایش دهید.</a:t>
            </a:r>
          </a:p>
          <a:p>
            <a:pPr marL="0" indent="0" algn="justLow" rtl="1">
              <a:buNone/>
            </a:pPr>
            <a:r>
              <a:rPr lang="fa-IR" sz="3600" dirty="0">
                <a:cs typeface="B Nazanin" panose="00000400000000000000" pitchFamily="2" charset="-78"/>
              </a:rPr>
              <a:t/>
            </a:r>
            <a:br>
              <a:rPr lang="fa-IR"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373218096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321" y="715128"/>
            <a:ext cx="9613861" cy="1080938"/>
          </a:xfrm>
        </p:spPr>
        <p:txBody>
          <a:bodyPr>
            <a:normAutofit/>
          </a:bodyPr>
          <a:lstStyle/>
          <a:p>
            <a:pPr algn="r"/>
            <a:r>
              <a:rPr lang="fa-IR" sz="4800" u="sng" dirty="0">
                <a:cs typeface="B Titr" panose="00000700000000000000" pitchFamily="2" charset="-78"/>
              </a:rPr>
              <a:t>قبل از شروع:</a:t>
            </a:r>
            <a:endParaRPr lang="en-US" sz="4800" dirty="0">
              <a:cs typeface="B Titr" panose="00000700000000000000" pitchFamily="2" charset="-78"/>
            </a:endParaRPr>
          </a:p>
        </p:txBody>
      </p:sp>
      <p:sp>
        <p:nvSpPr>
          <p:cNvPr id="3" name="Content Placeholder 2"/>
          <p:cNvSpPr>
            <a:spLocks noGrp="1"/>
          </p:cNvSpPr>
          <p:nvPr>
            <p:ph idx="1"/>
          </p:nvPr>
        </p:nvSpPr>
        <p:spPr>
          <a:xfrm>
            <a:off x="680321" y="2336872"/>
            <a:ext cx="10825879" cy="4025827"/>
          </a:xfrm>
        </p:spPr>
        <p:txBody>
          <a:bodyPr>
            <a:normAutofit/>
          </a:bodyPr>
          <a:lstStyle/>
          <a:p>
            <a:pPr algn="justLow" rtl="1"/>
            <a:r>
              <a:rPr lang="fa-IR" sz="6000" dirty="0">
                <a:cs typeface="B Nazanin" panose="00000400000000000000" pitchFamily="2" charset="-78"/>
              </a:rPr>
              <a:t>قبل از شروع طراحی، اول باید داده ها و ارقام را از منابع معتبر جمع آوری کنید. درستی و معتبر بودن داده ها و اطلاعات یکی از مهم ترین مراحل کار است.</a:t>
            </a:r>
            <a:endParaRPr lang="en-US" sz="6000" dirty="0">
              <a:cs typeface="B Nazanin" panose="00000400000000000000" pitchFamily="2" charset="-78"/>
            </a:endParaRPr>
          </a:p>
        </p:txBody>
      </p:sp>
    </p:spTree>
    <p:extLst>
      <p:ext uri="{BB962C8B-B14F-4D97-AF65-F5344CB8AC3E}">
        <p14:creationId xmlns:p14="http://schemas.microsoft.com/office/powerpoint/2010/main" val="271413247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2133600"/>
            <a:ext cx="11391899" cy="4394200"/>
          </a:xfrm>
        </p:spPr>
        <p:txBody>
          <a:bodyPr>
            <a:noAutofit/>
          </a:bodyPr>
          <a:lstStyle/>
          <a:p>
            <a:pPr algn="justLow" rtl="1"/>
            <a:r>
              <a:rPr lang="fa-IR" sz="4400" dirty="0">
                <a:cs typeface="B Nazanin" panose="00000400000000000000" pitchFamily="2" charset="-78"/>
              </a:rPr>
              <a:t>بعد از جمع آوری اطلاعات، باید آن ها را بررسی و تحلیل کنید تا نتیجه کار بدست آید. بعضی مواقع نتیجه و دانش را به شما می دهند و فقط باید آن ها را پیاده سازی نمایید. اما در شرایطی دیگر بدست آوردن نتیجه گیری، اطلاعات و همین طور دانش نیز با شماست. یعنی باید داده ها به را اطلاعات تبدیل کرده و با تحلیل اطلاعات، دانش مربوطه را در قالب نتیجه گیری استخراج کنید</a:t>
            </a:r>
            <a:r>
              <a:rPr lang="fa-IR" sz="4400" dirty="0" smtClean="0">
                <a:cs typeface="B Nazanin" panose="00000400000000000000" pitchFamily="2" charset="-78"/>
              </a:rPr>
              <a:t>.</a:t>
            </a:r>
          </a:p>
          <a:p>
            <a:pPr algn="justLow" rtl="1"/>
            <a:r>
              <a:rPr lang="fa-IR" sz="4400" dirty="0">
                <a:cs typeface="B Nazanin" panose="00000400000000000000" pitchFamily="2" charset="-78"/>
              </a:rPr>
              <a:t/>
            </a:r>
            <a:br>
              <a:rPr lang="fa-IR" sz="4400" dirty="0">
                <a:cs typeface="B Nazanin" panose="00000400000000000000" pitchFamily="2" charset="-78"/>
              </a:rPr>
            </a:br>
            <a:endParaRPr lang="en-US" sz="4400" dirty="0">
              <a:cs typeface="B Nazanin" panose="00000400000000000000" pitchFamily="2" charset="-78"/>
            </a:endParaRPr>
          </a:p>
        </p:txBody>
      </p:sp>
    </p:spTree>
    <p:extLst>
      <p:ext uri="{BB962C8B-B14F-4D97-AF65-F5344CB8AC3E}">
        <p14:creationId xmlns:p14="http://schemas.microsoft.com/office/powerpoint/2010/main" val="125035266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2621" y="2616273"/>
            <a:ext cx="9613861" cy="3599316"/>
          </a:xfrm>
        </p:spPr>
        <p:txBody>
          <a:bodyPr>
            <a:normAutofit/>
          </a:bodyPr>
          <a:lstStyle/>
          <a:p>
            <a:pPr algn="justLow" rtl="1"/>
            <a:r>
              <a:rPr lang="fa-IR" sz="4800" dirty="0">
                <a:cs typeface="B Nazanin" panose="00000400000000000000" pitchFamily="2" charset="-78"/>
              </a:rPr>
              <a:t>در مرحله بعدی باید طرح کلی کارتان را در بیاورید. مشخص کنید هر کدام از داده ها، اطلاعات، نمودارها، نمادها و یا تصاویری که می خواهید استفاده کنید کجای طرح قرار بگیرند.</a:t>
            </a:r>
            <a:br>
              <a:rPr lang="fa-IR" sz="4800" dirty="0">
                <a:cs typeface="B Nazanin" panose="00000400000000000000" pitchFamily="2" charset="-78"/>
              </a:rPr>
            </a:br>
            <a:endParaRPr lang="en-US" sz="4800" dirty="0">
              <a:cs typeface="B Nazanin" panose="00000400000000000000" pitchFamily="2" charset="-78"/>
            </a:endParaRPr>
          </a:p>
        </p:txBody>
      </p:sp>
    </p:spTree>
    <p:extLst>
      <p:ext uri="{BB962C8B-B14F-4D97-AF65-F5344CB8AC3E}">
        <p14:creationId xmlns:p14="http://schemas.microsoft.com/office/powerpoint/2010/main" val="8454941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0021" y="2870272"/>
            <a:ext cx="10470279" cy="3632127"/>
          </a:xfrm>
        </p:spPr>
        <p:txBody>
          <a:bodyPr>
            <a:normAutofit/>
          </a:bodyPr>
          <a:lstStyle/>
          <a:p>
            <a:pPr algn="justLow" rtl="1"/>
            <a:r>
              <a:rPr lang="fa-IR" sz="4800" dirty="0">
                <a:cs typeface="B Nazanin" panose="00000400000000000000" pitchFamily="2" charset="-78"/>
              </a:rPr>
              <a:t>بهتر است قبل از شروع، طرحِ آن را روی کاغذ بکشید و یا از ابزارهایی مانند </a:t>
            </a:r>
            <a:r>
              <a:rPr lang="en-US" sz="4800" dirty="0" err="1">
                <a:cs typeface="B Nazanin" panose="00000400000000000000" pitchFamily="2" charset="-78"/>
              </a:rPr>
              <a:t>Balsamiq</a:t>
            </a:r>
            <a:r>
              <a:rPr lang="en-US" sz="4800" dirty="0">
                <a:cs typeface="B Nazanin" panose="00000400000000000000" pitchFamily="2" charset="-78"/>
              </a:rPr>
              <a:t> Mockup، </a:t>
            </a:r>
            <a:r>
              <a:rPr lang="fa-IR" sz="4800" dirty="0">
                <a:cs typeface="B Nazanin" panose="00000400000000000000" pitchFamily="2" charset="-78"/>
              </a:rPr>
              <a:t>برای درست کردن وایرفرم طرح تان استفاده کنید.</a:t>
            </a:r>
            <a:br>
              <a:rPr lang="fa-IR" sz="4800" dirty="0">
                <a:cs typeface="B Nazanin" panose="00000400000000000000" pitchFamily="2" charset="-78"/>
              </a:rPr>
            </a:br>
            <a:endParaRPr lang="en-US" sz="4800" dirty="0">
              <a:cs typeface="B Nazanin" panose="00000400000000000000" pitchFamily="2" charset="-78"/>
            </a:endParaRPr>
          </a:p>
        </p:txBody>
      </p:sp>
    </p:spTree>
    <p:extLst>
      <p:ext uri="{BB962C8B-B14F-4D97-AF65-F5344CB8AC3E}">
        <p14:creationId xmlns:p14="http://schemas.microsoft.com/office/powerpoint/2010/main" val="286366541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3301" y="2514672"/>
            <a:ext cx="10129082" cy="3873427"/>
          </a:xfrm>
        </p:spPr>
        <p:txBody>
          <a:bodyPr>
            <a:normAutofit/>
          </a:bodyPr>
          <a:lstStyle/>
          <a:p>
            <a:pPr algn="justLow" rtl="1"/>
            <a:r>
              <a:rPr lang="fa-IR" sz="4800" dirty="0">
                <a:cs typeface="B Nazanin" panose="00000400000000000000" pitchFamily="2" charset="-78"/>
              </a:rPr>
              <a:t>نکته: اگر از تصاویر و علامت استفاده می کنید بهتر است در قسمت بالا گذاشته شوند، نمودار و جدول ها در وسط و نشان دادن آمارها در پایین کار قرار بگیرند</a:t>
            </a:r>
            <a:r>
              <a:rPr lang="fa-IR" sz="4800" dirty="0" smtClean="0">
                <a:cs typeface="B Nazanin" panose="00000400000000000000" pitchFamily="2" charset="-78"/>
              </a:rPr>
              <a:t>.</a:t>
            </a:r>
            <a:endParaRPr lang="en-US" sz="4800" dirty="0">
              <a:cs typeface="B Nazanin" panose="00000400000000000000" pitchFamily="2" charset="-78"/>
            </a:endParaRPr>
          </a:p>
        </p:txBody>
      </p:sp>
    </p:spTree>
    <p:extLst>
      <p:ext uri="{BB962C8B-B14F-4D97-AF65-F5344CB8AC3E}">
        <p14:creationId xmlns:p14="http://schemas.microsoft.com/office/powerpoint/2010/main" val="51648925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B Titr" panose="00000700000000000000" pitchFamily="2" charset="-78"/>
              </a:rPr>
              <a:t>انتخاب موضوع جذاب برای تولید محتوای اینفوگرافیک</a:t>
            </a:r>
            <a:endParaRPr lang="fa-IR" dirty="0">
              <a:cs typeface="B Titr" panose="00000700000000000000" pitchFamily="2" charset="-78"/>
            </a:endParaRPr>
          </a:p>
        </p:txBody>
      </p:sp>
      <p:sp>
        <p:nvSpPr>
          <p:cNvPr id="3" name="Content Placeholder 2"/>
          <p:cNvSpPr>
            <a:spLocks noGrp="1"/>
          </p:cNvSpPr>
          <p:nvPr>
            <p:ph idx="1"/>
          </p:nvPr>
        </p:nvSpPr>
        <p:spPr>
          <a:xfrm>
            <a:off x="680321" y="2196830"/>
            <a:ext cx="10885603" cy="3599316"/>
          </a:xfrm>
        </p:spPr>
        <p:txBody>
          <a:bodyPr>
            <a:noAutofit/>
          </a:bodyPr>
          <a:lstStyle/>
          <a:p>
            <a:pPr marL="0" indent="0" algn="justLow" rtl="1">
              <a:buNone/>
            </a:pPr>
            <a:r>
              <a:rPr lang="fa-IR" sz="3600" dirty="0">
                <a:cs typeface="B Nazanin" panose="00000400000000000000" pitchFamily="2" charset="-78"/>
              </a:rPr>
              <a:t>انتخاب موضوع مهمترین بخش در تولید محتوای اینفوگرافیک است و از چنان قابلیتی برخوردار است که به عنوان فاکتوری تعیین کننده در اشتراک اینفوگرافیک توسط مخاطبان درنظر گرفته می شود. به عبارت دیگر، گام نخست برای طراحی یک اینفوگرافیک جذاب، انتخاب موضوعی است که قابلیت داستان پردازی داشته باشد و بتواند با تلفیق طرح های گرافیکی، بر ویژگی های بصری آن افزود. انتخاب موضوع، از جمله مواردی است که عمدتاً طراحان مبتدی در آن مشکل دارند و نمی دانند از بین هزاران مطلب، به کدام موضوع بپردازند</a:t>
            </a:r>
            <a:r>
              <a:rPr lang="fa-IR" sz="3600" dirty="0" smtClean="0">
                <a:cs typeface="B Nazanin" panose="00000400000000000000" pitchFamily="2" charset="-78"/>
              </a:rPr>
              <a:t>.</a:t>
            </a:r>
            <a:endParaRPr lang="en-US" sz="3600" dirty="0" smtClean="0">
              <a:cs typeface="B Nazanin" panose="00000400000000000000" pitchFamily="2" charset="-78"/>
            </a:endParaRPr>
          </a:p>
          <a:p>
            <a:pPr marL="0" indent="0" algn="justLow" rtl="1">
              <a:buNone/>
            </a:pPr>
            <a:r>
              <a:rPr lang="fa-IR" sz="3600" dirty="0">
                <a:cs typeface="B Nazanin" panose="00000400000000000000" pitchFamily="2" charset="-78"/>
              </a:rPr>
              <a:t/>
            </a:r>
            <a:br>
              <a:rPr lang="fa-IR" sz="3600" dirty="0">
                <a:cs typeface="B Nazanin" panose="00000400000000000000" pitchFamily="2" charset="-78"/>
              </a:rPr>
            </a:br>
            <a:endParaRPr lang="fa-IR" sz="3600" dirty="0">
              <a:cs typeface="B Nazanin" panose="00000400000000000000" pitchFamily="2" charset="-78"/>
            </a:endParaRPr>
          </a:p>
        </p:txBody>
      </p:sp>
    </p:spTree>
    <p:extLst>
      <p:ext uri="{BB962C8B-B14F-4D97-AF65-F5344CB8AC3E}">
        <p14:creationId xmlns:p14="http://schemas.microsoft.com/office/powerpoint/2010/main" val="47813765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844414" cy="3599316"/>
          </a:xfrm>
        </p:spPr>
        <p:txBody>
          <a:bodyPr>
            <a:noAutofit/>
          </a:bodyPr>
          <a:lstStyle/>
          <a:p>
            <a:pPr marL="0" indent="0" algn="justLow" rtl="1">
              <a:buNone/>
            </a:pPr>
            <a:r>
              <a:rPr lang="fa-IR" sz="3200" dirty="0">
                <a:cs typeface="B Nazanin" panose="00000400000000000000" pitchFamily="2" charset="-78"/>
              </a:rPr>
              <a:t>اگر شما هم جز افرادی هستید که برای انتخاب موضوع مشکل دارید، کافی است به نیاز مخاطب خود بیندیشید و خود را جای او بگذارید. در واقع شما باید بفهمید که مخاطب به چه چیز نیاز دارد و به دنبال چه اطلاعاتی است. در نهایت پس از جمع آوری مطالب، با عبارات مناسب و کلمات کلیدی مرتبط، عنوان بندی خود را انجام دهید. سپس با طرح یک سناریوی جذاب، موضوع مورد نظر را پر و بال دهید. سعی کنید در این مسیر نکات کلیدی را در اینفوگرافیک ذکر کرده و از بیان مطالب غیر ضروری اجتناب کنید. به عبارت دیگر، پس از انتخاب موضوع، مشخص کنید که چه مطالبی را می خواهید در اینفوگرافیک نشان دهید و سپس گام به گام به پردازش و تحلیل آن بپردازید.</a:t>
            </a:r>
          </a:p>
          <a:p>
            <a:pPr marL="0" indent="0" algn="justLow" rtl="1">
              <a:buNone/>
            </a:pPr>
            <a:r>
              <a:rPr lang="fa-IR" sz="3200" dirty="0">
                <a:cs typeface="B Nazanin" panose="00000400000000000000" pitchFamily="2" charset="-78"/>
              </a:rPr>
              <a:t/>
            </a:r>
            <a:br>
              <a:rPr lang="fa-IR" sz="3200" dirty="0">
                <a:cs typeface="B Nazanin" panose="00000400000000000000" pitchFamily="2" charset="-78"/>
              </a:rPr>
            </a:br>
            <a:endParaRPr lang="fa-IR" sz="3200" dirty="0">
              <a:cs typeface="B Nazanin" panose="00000400000000000000" pitchFamily="2" charset="-78"/>
            </a:endParaRPr>
          </a:p>
        </p:txBody>
      </p:sp>
    </p:spTree>
    <p:extLst>
      <p:ext uri="{BB962C8B-B14F-4D97-AF65-F5344CB8AC3E}">
        <p14:creationId xmlns:p14="http://schemas.microsoft.com/office/powerpoint/2010/main" val="29157818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8626" y="1973262"/>
            <a:ext cx="12043374" cy="4732338"/>
          </a:xfrm>
        </p:spPr>
      </p:pic>
    </p:spTree>
    <p:extLst>
      <p:ext uri="{BB962C8B-B14F-4D97-AF65-F5344CB8AC3E}">
        <p14:creationId xmlns:p14="http://schemas.microsoft.com/office/powerpoint/2010/main" val="216358463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80321" y="2336873"/>
            <a:ext cx="10481165" cy="3599316"/>
          </a:xfrm>
        </p:spPr>
        <p:txBody>
          <a:bodyPr>
            <a:noAutofit/>
          </a:bodyPr>
          <a:lstStyle/>
          <a:p>
            <a:pPr marL="0" indent="0" algn="justLow" rtl="1">
              <a:buNone/>
            </a:pPr>
            <a:r>
              <a:rPr lang="fa-IR" sz="3600" dirty="0">
                <a:cs typeface="B Nazanin" panose="00000400000000000000" pitchFamily="2" charset="-78"/>
              </a:rPr>
              <a:t>پس از انتخاب موضوع، برای تولید محتوا دست به کار شوید. محتوا در اینفوگرافیک دایره وسیعی را شامل می شود و مشتمل بر متن، آمار، تجزیه و تحلیل و … است. کاملاً مشخص است که جمع آوری مطالب در تولید محتوای اینفوگرافیک بر حسب کاربرد متفاوت می باشد. به عنوان مثال، اگر قصد اطلاع رسانی دارید، می بایست از خدمات قابل ارائه و توانمندیهای خود صحبت کنید؛ و چنانچه آمار و ارقام برایتان اولویت دارند، روش تجزیه و تحلیل را باید انتخاب کنید.</a:t>
            </a:r>
            <a:endParaRPr lang="en-US" sz="3600" dirty="0">
              <a:cs typeface="B Nazanin" panose="00000400000000000000" pitchFamily="2" charset="-78"/>
            </a:endParaRPr>
          </a:p>
        </p:txBody>
      </p:sp>
      <p:sp>
        <p:nvSpPr>
          <p:cNvPr id="4" name="Content Placeholder 1"/>
          <p:cNvSpPr txBox="1">
            <a:spLocks/>
          </p:cNvSpPr>
          <p:nvPr/>
        </p:nvSpPr>
        <p:spPr>
          <a:xfrm>
            <a:off x="680321" y="1030587"/>
            <a:ext cx="9613861" cy="3599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endParaRPr lang="en-US" dirty="0"/>
          </a:p>
        </p:txBody>
      </p:sp>
      <p:sp>
        <p:nvSpPr>
          <p:cNvPr id="5" name="Content Placeholder 1"/>
          <p:cNvSpPr txBox="1">
            <a:spLocks/>
          </p:cNvSpPr>
          <p:nvPr/>
        </p:nvSpPr>
        <p:spPr>
          <a:xfrm>
            <a:off x="680321" y="580645"/>
            <a:ext cx="9613861" cy="3599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endParaRPr lang="en-US" dirty="0"/>
          </a:p>
        </p:txBody>
      </p:sp>
      <p:sp>
        <p:nvSpPr>
          <p:cNvPr id="7" name="Title 1"/>
          <p:cNvSpPr>
            <a:spLocks noGrp="1"/>
          </p:cNvSpPr>
          <p:nvPr>
            <p:ph type="title"/>
          </p:nvPr>
        </p:nvSpPr>
        <p:spPr>
          <a:xfrm>
            <a:off x="680321" y="753228"/>
            <a:ext cx="9613861" cy="1080938"/>
          </a:xfrm>
        </p:spPr>
        <p:txBody>
          <a:bodyPr/>
          <a:lstStyle/>
          <a:p>
            <a:pPr algn="r"/>
            <a:r>
              <a:rPr lang="fa-IR" b="1" dirty="0">
                <a:cs typeface="B Titr" panose="00000700000000000000" pitchFamily="2" charset="-78"/>
              </a:rPr>
              <a:t>تولید محتوا</a:t>
            </a:r>
            <a:endParaRPr lang="fa-IR" dirty="0">
              <a:cs typeface="B Titr" panose="00000700000000000000" pitchFamily="2" charset="-78"/>
            </a:endParaRPr>
          </a:p>
        </p:txBody>
      </p:sp>
    </p:spTree>
    <p:extLst>
      <p:ext uri="{BB962C8B-B14F-4D97-AF65-F5344CB8AC3E}">
        <p14:creationId xmlns:p14="http://schemas.microsoft.com/office/powerpoint/2010/main" val="2719159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20915" y="2249714"/>
            <a:ext cx="11235626" cy="4005943"/>
          </a:xfrm>
        </p:spPr>
        <p:txBody>
          <a:bodyPr>
            <a:noAutofit/>
          </a:bodyPr>
          <a:lstStyle/>
          <a:p>
            <a:pPr marL="0" indent="0" algn="justLow" rtl="1">
              <a:buNone/>
            </a:pPr>
            <a:r>
              <a:rPr lang="fa-IR" sz="3600" dirty="0">
                <a:cs typeface="B Nazanin" panose="00000400000000000000" pitchFamily="2" charset="-78"/>
              </a:rPr>
              <a:t>به طور کلی، در تولید محتوای اینفوگرافیک به این نکته توجه داشته باشید که تنها برای سرگرم کردن خواننده مطلب تهیه نکنید. به عبارت دیگر، برای موفقیت در تولید محتوای اینفوگرافیک به قصد آموزش و ایجاد انگیزه در مخاطب دست به قلم شوید. برای این منظور، می بایست از صحت اطلاعات مطمئن باشید و اطلاعات ناقصی به خوانندگان ندهید، بررسی معتبرترین منابع موجود با حرفه خود از کارهایی است که خیال شما را از این بابت راحت می کند. همچنین، بهتر است که به یک منبع مطالعاتی اکتفا نکنید و پس از جمع بندی نهایی مطالب، آن را نشر دهید</a:t>
            </a:r>
            <a:r>
              <a:rPr lang="fa-IR" sz="3600" dirty="0" smtClean="0">
                <a:cs typeface="B Nazanin" panose="00000400000000000000" pitchFamily="2" charset="-78"/>
              </a:rPr>
              <a:t>.</a:t>
            </a:r>
            <a:endParaRPr lang="en-US" sz="3600" dirty="0" smtClean="0">
              <a:cs typeface="B Nazanin" panose="00000400000000000000" pitchFamily="2" charset="-78"/>
            </a:endParaRPr>
          </a:p>
          <a:p>
            <a:pPr marL="0" indent="0" algn="justLow" rtl="1">
              <a:buNone/>
            </a:pPr>
            <a:r>
              <a:rPr lang="fa-IR" sz="3600" dirty="0">
                <a:cs typeface="B Nazanin" panose="00000400000000000000" pitchFamily="2" charset="-78"/>
              </a:rPr>
              <a:t/>
            </a:r>
            <a:br>
              <a:rPr lang="fa-IR"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297731451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9979" y="2394930"/>
            <a:ext cx="10640822" cy="3599316"/>
          </a:xfrm>
        </p:spPr>
        <p:txBody>
          <a:bodyPr>
            <a:noAutofit/>
          </a:bodyPr>
          <a:lstStyle/>
          <a:p>
            <a:pPr marL="0" indent="0" algn="justLow" rtl="1">
              <a:buNone/>
            </a:pPr>
            <a:r>
              <a:rPr lang="fa-IR" sz="4400" dirty="0">
                <a:cs typeface="B Nazanin" panose="00000400000000000000" pitchFamily="2" charset="-78"/>
              </a:rPr>
              <a:t>اطمینان از جامع بودن اطلاعات، مجوز ورود به مرحله بعدی است. شما باید مطالبتان را به شیوه مناسب ارائه دهید. استفاده از جملات کوتاه، تصاویر مرتبط، اشکال گرافیکی و … از عناصری است که برای تولید محتوا می توانید از آن ها کمک بگیرید.</a:t>
            </a:r>
          </a:p>
          <a:p>
            <a:pPr marL="0" indent="0" algn="justLow" rtl="1">
              <a:buNone/>
            </a:pPr>
            <a:r>
              <a:rPr lang="fa-IR" sz="4400" dirty="0">
                <a:cs typeface="B Nazanin" panose="00000400000000000000" pitchFamily="2" charset="-78"/>
              </a:rPr>
              <a:t/>
            </a:r>
            <a:br>
              <a:rPr lang="fa-IR" sz="4400" dirty="0">
                <a:cs typeface="B Nazanin" panose="00000400000000000000" pitchFamily="2" charset="-78"/>
              </a:rPr>
            </a:br>
            <a:endParaRPr lang="en-US" sz="4400" dirty="0">
              <a:cs typeface="B Nazanin" panose="00000400000000000000" pitchFamily="2" charset="-78"/>
            </a:endParaRPr>
          </a:p>
        </p:txBody>
      </p:sp>
    </p:spTree>
    <p:extLst>
      <p:ext uri="{BB962C8B-B14F-4D97-AF65-F5344CB8AC3E}">
        <p14:creationId xmlns:p14="http://schemas.microsoft.com/office/powerpoint/2010/main" val="422802722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b="1" dirty="0">
                <a:cs typeface="B Titr" panose="00000700000000000000" pitchFamily="2" charset="-78"/>
              </a:rPr>
              <a:t>از فرمت های گرافیکی متنوع </a:t>
            </a:r>
            <a:r>
              <a:rPr lang="fa-IR" b="1" dirty="0" smtClean="0">
                <a:cs typeface="B Titr" panose="00000700000000000000" pitchFamily="2" charset="-78"/>
              </a:rPr>
              <a:t>استفاده کنید</a:t>
            </a:r>
            <a:endParaRPr lang="en-US" dirty="0">
              <a:cs typeface="B Titr" panose="00000700000000000000" pitchFamily="2" charset="-78"/>
            </a:endParaRPr>
          </a:p>
        </p:txBody>
      </p:sp>
      <p:sp>
        <p:nvSpPr>
          <p:cNvPr id="3" name="Content Placeholder 2"/>
          <p:cNvSpPr>
            <a:spLocks noGrp="1"/>
          </p:cNvSpPr>
          <p:nvPr>
            <p:ph idx="1"/>
          </p:nvPr>
        </p:nvSpPr>
        <p:spPr>
          <a:xfrm>
            <a:off x="306369" y="2292472"/>
            <a:ext cx="11567886" cy="3671959"/>
          </a:xfrm>
        </p:spPr>
        <p:txBody>
          <a:bodyPr>
            <a:noAutofit/>
          </a:bodyPr>
          <a:lstStyle/>
          <a:p>
            <a:pPr marL="0" indent="0" algn="justLow" rtl="1">
              <a:buNone/>
            </a:pPr>
            <a:r>
              <a:rPr lang="fa-IR" sz="3600" dirty="0">
                <a:cs typeface="B Nazanin" panose="00000400000000000000" pitchFamily="2" charset="-78"/>
              </a:rPr>
              <a:t>پس از انتخاب موضوع و جمع آوری مطالب، نوبت به استفاده از فرمت های گرافیکی می رسد. رعایت نکات بصری و جذابیت اینفوگرافیک، مهم ترین موضوعی است که در موفقیت تولید محتوای اینفوگرافیک تأثیر گذار است. چرا که به واسطه آن، تلاش های شما را به منصه ظهور می رساند. نمودار، جدول، فلوچارت و … انواع مختلفی از فرمت های گرافیکی هستند که به شما در تولید محتوای اینفوگرافیک جذاب کمک می کنند. نحوه به کارگیری هرکدام از قالب های گرافیکی بر حسب موضوع متفاوت بوده و به میزان زیادی به نوع اطلاعات شما بستگی دارد. </a:t>
            </a:r>
            <a:br>
              <a:rPr lang="fa-IR"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354373497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771450" cy="3599316"/>
          </a:xfrm>
        </p:spPr>
        <p:txBody>
          <a:bodyPr>
            <a:noAutofit/>
          </a:bodyPr>
          <a:lstStyle/>
          <a:p>
            <a:pPr marL="0" indent="0" algn="justLow" rtl="1">
              <a:buNone/>
            </a:pPr>
            <a:r>
              <a:rPr lang="fa-IR" sz="3600" dirty="0">
                <a:cs typeface="B Nazanin" panose="00000400000000000000" pitchFamily="2" charset="-78"/>
              </a:rPr>
              <a:t>به عنوان مثال برای نمایش پراکندگی یک موضوع می توانید از نقشه های موضوعی استفاده کنید؛ همچنین استفاده از نمودارهای میله ای و دایره ای برای نشان دادن میزان مصرف یک محصول بسیار متداول است.</a:t>
            </a:r>
          </a:p>
          <a:p>
            <a:pPr marL="0" indent="0" algn="justLow" rtl="1">
              <a:buNone/>
            </a:pPr>
            <a:r>
              <a:rPr lang="fa-IR" sz="3600" dirty="0">
                <a:cs typeface="B Nazanin" panose="00000400000000000000" pitchFamily="2" charset="-78"/>
              </a:rPr>
              <a:t>توجه به رنگ آمیزی و جلوه های بصری اشکال منتخب نیز در زیباتر کردن اینفوگرافیک طراحی شده موضوعی است که نباید از آن غفلت کنید</a:t>
            </a:r>
            <a:r>
              <a:rPr lang="fa-IR" sz="3600" dirty="0" smtClean="0">
                <a:cs typeface="B Nazanin" panose="00000400000000000000" pitchFamily="2" charset="-78"/>
              </a:rPr>
              <a:t>.</a:t>
            </a:r>
            <a:r>
              <a:rPr lang="fa-IR" sz="3600" dirty="0">
                <a:cs typeface="B Nazanin" panose="00000400000000000000" pitchFamily="2" charset="-78"/>
              </a:rPr>
              <a:t/>
            </a:r>
            <a:br>
              <a:rPr lang="fa-IR"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250928541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672</TotalTime>
  <Words>1150</Words>
  <Application>Microsoft Office PowerPoint</Application>
  <PresentationFormat>Custom</PresentationFormat>
  <Paragraphs>30</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Berlin</vt:lpstr>
      <vt:lpstr>بسم الله الرحمن الرحيم</vt:lpstr>
      <vt:lpstr>انتخاب موضوع جذاب برای تولید محتوای اینفوگرافیک</vt:lpstr>
      <vt:lpstr>PowerPoint Presentation</vt:lpstr>
      <vt:lpstr>PowerPoint Presentation</vt:lpstr>
      <vt:lpstr>تولید محتوا</vt:lpstr>
      <vt:lpstr>PowerPoint Presentation</vt:lpstr>
      <vt:lpstr>PowerPoint Presentation</vt:lpstr>
      <vt:lpstr>از فرمت های گرافیکی متنوع استفاده کنید</vt:lpstr>
      <vt:lpstr>PowerPoint Presentation</vt:lpstr>
      <vt:lpstr>قانون K.I.S.S را رعایت کنید</vt:lpstr>
      <vt:lpstr>PowerPoint Presentation</vt:lpstr>
      <vt:lpstr>PowerPoint Presentation</vt:lpstr>
      <vt:lpstr>قبل از شروع:</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36</cp:revision>
  <dcterms:created xsi:type="dcterms:W3CDTF">2018-10-29T06:55:32Z</dcterms:created>
  <dcterms:modified xsi:type="dcterms:W3CDTF">2018-11-18T07:36:06Z</dcterms:modified>
</cp:coreProperties>
</file>